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393" r:id="rId2"/>
    <p:sldId id="267" r:id="rId3"/>
    <p:sldId id="394" r:id="rId4"/>
    <p:sldId id="385" r:id="rId5"/>
    <p:sldId id="266" r:id="rId6"/>
    <p:sldId id="387" r:id="rId7"/>
    <p:sldId id="269" r:id="rId8"/>
    <p:sldId id="388" r:id="rId9"/>
    <p:sldId id="389" r:id="rId10"/>
    <p:sldId id="396" r:id="rId11"/>
    <p:sldId id="276" r:id="rId12"/>
    <p:sldId id="268" r:id="rId13"/>
    <p:sldId id="278" r:id="rId14"/>
    <p:sldId id="392" r:id="rId15"/>
    <p:sldId id="275" r:id="rId16"/>
    <p:sldId id="399" r:id="rId17"/>
    <p:sldId id="272" r:id="rId18"/>
    <p:sldId id="391" r:id="rId19"/>
    <p:sldId id="398" r:id="rId20"/>
    <p:sldId id="273" r:id="rId21"/>
    <p:sldId id="274" r:id="rId22"/>
    <p:sldId id="277" r:id="rId23"/>
    <p:sldId id="395" r:id="rId24"/>
    <p:sldId id="397" r:id="rId25"/>
  </p:sldIdLst>
  <p:sldSz cx="9144000" cy="5143500" type="screen16x9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0053A0"/>
    <a:srgbClr val="006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82"/>
  </p:normalViewPr>
  <p:slideViewPr>
    <p:cSldViewPr snapToGrid="0" snapToObjects="1">
      <p:cViewPr varScale="1">
        <p:scale>
          <a:sx n="95" d="100"/>
          <a:sy n="95" d="100"/>
        </p:scale>
        <p:origin x="69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FF8E405-1BC0-DF42-B471-DCFA564A3FC8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61DDC4E-D69E-4D4A-B1D6-7CCBCDA04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4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6D61F-9335-408A-B283-DDD335E1E34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4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738188"/>
            <a:ext cx="658018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967F7-3619-400D-BA86-BBEA1A0DBB8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4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E99F3-F80F-45C8-8381-8EA3C047D8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4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738188"/>
            <a:ext cx="658018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EECA9-8F57-2B4B-AB06-D6550A59572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2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9E20B-66B9-4577-A88C-255255ED794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1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9E20B-66B9-4577-A88C-255255ED79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005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23D2B-A816-9A45-BD15-DE4B0487F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3204"/>
            <a:ext cx="9144000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223022"/>
          </a:xfrm>
        </p:spPr>
        <p:txBody>
          <a:bodyPr/>
          <a:lstStyle>
            <a:lvl1pPr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ED1B2E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ED1B2E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ED1B2E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ED1B2E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BA138-6935-B049-882D-2BE83003B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4607046"/>
            <a:ext cx="8686800" cy="5842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9166"/>
            <a:ext cx="2133600" cy="27384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742605"/>
            <a:ext cx="7772400" cy="931324"/>
          </a:xfrm>
        </p:spPr>
        <p:txBody>
          <a:bodyPr anchor="b" anchorCtr="0">
            <a:normAutofit/>
          </a:bodyPr>
          <a:lstStyle>
            <a:lvl1pPr algn="l">
              <a:defRPr sz="3600" b="1" cap="none">
                <a:solidFill>
                  <a:srgbClr val="0053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64162"/>
            <a:ext cx="7772400" cy="79151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34FEF7-D75C-AC4D-8334-6DFA39AA3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65773"/>
            <a:ext cx="9144000" cy="2057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BA138-6935-B049-882D-2BE83003B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9300"/>
            <a:ext cx="9144000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344"/>
            <a:ext cx="8229600" cy="763329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5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3223260"/>
          </a:xfrm>
        </p:spPr>
        <p:txBody>
          <a:bodyPr/>
          <a:lstStyle>
            <a:lvl1pPr>
              <a:buClr>
                <a:srgbClr val="ED1B2E"/>
              </a:buClr>
              <a:defRPr sz="2400"/>
            </a:lvl1pPr>
            <a:lvl2pPr>
              <a:buClr>
                <a:srgbClr val="ED1B2E"/>
              </a:buClr>
              <a:defRPr sz="2000"/>
            </a:lvl2pPr>
            <a:lvl3pPr>
              <a:buClr>
                <a:srgbClr val="ED1B2E"/>
              </a:buClr>
              <a:defRPr sz="1800"/>
            </a:lvl3pPr>
            <a:lvl4pPr>
              <a:buClr>
                <a:srgbClr val="ED1B2E"/>
              </a:buClr>
              <a:defRPr sz="1600"/>
            </a:lvl4pPr>
            <a:lvl5pPr>
              <a:buClr>
                <a:srgbClr val="ED1B2E"/>
              </a:buClr>
              <a:defRPr sz="1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3223260"/>
          </a:xfrm>
        </p:spPr>
        <p:txBody>
          <a:bodyPr/>
          <a:lstStyle>
            <a:lvl1pPr>
              <a:buClr>
                <a:srgbClr val="ED1B2E"/>
              </a:buClr>
              <a:defRPr sz="2400"/>
            </a:lvl1pPr>
            <a:lvl2pPr>
              <a:buClr>
                <a:srgbClr val="ED1B2E"/>
              </a:buClr>
              <a:defRPr sz="2000"/>
            </a:lvl2pPr>
            <a:lvl3pPr>
              <a:buClr>
                <a:srgbClr val="ED1B2E"/>
              </a:buClr>
              <a:defRPr sz="1800"/>
            </a:lvl3pPr>
            <a:lvl4pPr>
              <a:buClr>
                <a:srgbClr val="ED1B2E"/>
              </a:buClr>
              <a:defRPr sz="1600"/>
            </a:lvl4pPr>
            <a:lvl5pPr>
              <a:buClr>
                <a:srgbClr val="ED1B2E"/>
              </a:buClr>
              <a:defRPr sz="1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9166"/>
            <a:ext cx="2133600" cy="27384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202"/>
            <a:ext cx="8229600" cy="761238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5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A4110-C846-AE46-B9FC-2092BBF3F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3204"/>
            <a:ext cx="9144000" cy="5842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9166"/>
            <a:ext cx="2133600" cy="27384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681356" y="4520045"/>
            <a:ext cx="2161309" cy="52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BA138-6935-B049-882D-2BE83003B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9300"/>
            <a:ext cx="9144000" cy="5842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9166"/>
            <a:ext cx="2133600" cy="27384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999350-A6B1-D946-AA23-752A09EEF42F}"/>
              </a:ext>
            </a:extLst>
          </p:cNvPr>
          <p:cNvSpPr/>
          <p:nvPr userDrawn="1"/>
        </p:nvSpPr>
        <p:spPr>
          <a:xfrm>
            <a:off x="6681356" y="4520045"/>
            <a:ext cx="2161309" cy="52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44" y="4094992"/>
            <a:ext cx="5486400" cy="425054"/>
          </a:xfrm>
        </p:spPr>
        <p:txBody>
          <a:bodyPr anchor="b">
            <a:normAutofit/>
          </a:bodyPr>
          <a:lstStyle>
            <a:lvl1pPr algn="l">
              <a:defRPr sz="2000" b="1">
                <a:solidFill>
                  <a:srgbClr val="005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459581"/>
            <a:ext cx="9144000" cy="363541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C97F3-B8B7-CB41-B735-63988A945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3204"/>
            <a:ext cx="9144000" cy="5842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44" y="4520045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89898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49166"/>
            <a:ext cx="2133600" cy="27384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82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2C8B-EB62-D54A-AB52-C5107C622D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egacy.mnhs.org/grant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33" y="485077"/>
            <a:ext cx="8505467" cy="656602"/>
          </a:xfrm>
        </p:spPr>
        <p:txBody>
          <a:bodyPr>
            <a:normAutofit fontScale="90000"/>
          </a:bodyPr>
          <a:lstStyle/>
          <a:p>
            <a:r>
              <a:rPr lang="en-US" kern="0" dirty="0">
                <a:solidFill>
                  <a:srgbClr val="105594"/>
                </a:solidFill>
              </a:rPr>
              <a:t>Innovative Financing for Transit Oriented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3303"/>
            <a:ext cx="2179320" cy="3352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Meet your presenters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891085"/>
            <a:ext cx="3657085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Lucy Galbraith, TOD, Metro Transit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1" y="2433425"/>
            <a:ext cx="355854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Kathleen Aho, Baker Tilly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1" y="2973105"/>
            <a:ext cx="355854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Mikaela Huot, Baker Tilly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1" y="3515445"/>
            <a:ext cx="3558540" cy="396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Denise Butler, African Career, Education &amp; Resource, Inc.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4216486"/>
            <a:ext cx="3657085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Kent Carlson, Inland Development Partners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739641" y="1891085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Marcia Glick, City of Robbinsdale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739641" y="2406094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Bill Mague, AEON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739641" y="2921103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Maureen Michalski, Ryan Companies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739641" y="3515445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Leah Stockstrom, CommonBond Communities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739641" y="4216486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John Sutter, City of Crystal</a:t>
            </a:r>
          </a:p>
        </p:txBody>
      </p:sp>
    </p:spTree>
    <p:extLst>
      <p:ext uri="{BB962C8B-B14F-4D97-AF65-F5344CB8AC3E}">
        <p14:creationId xmlns:p14="http://schemas.microsoft.com/office/powerpoint/2010/main" val="236921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2274-12B5-5847-B021-9A2FF51C8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85889"/>
            <a:ext cx="7772400" cy="1314449"/>
          </a:xfrm>
        </p:spPr>
        <p:txBody>
          <a:bodyPr>
            <a:normAutofit fontScale="90000"/>
          </a:bodyPr>
          <a:lstStyle/>
          <a:p>
            <a:br>
              <a:rPr lang="en-US" sz="6600" kern="0" dirty="0">
                <a:solidFill>
                  <a:srgbClr val="105594"/>
                </a:solidFill>
              </a:rPr>
            </a:br>
            <a:r>
              <a:rPr lang="en-US" kern="0" dirty="0">
                <a:solidFill>
                  <a:srgbClr val="105594"/>
                </a:solidFill>
              </a:rPr>
              <a:t>Developing Along a Transitway</a:t>
            </a:r>
            <a:br>
              <a:rPr lang="en-US" kern="0" dirty="0">
                <a:solidFill>
                  <a:srgbClr val="105594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B6A6D-74BB-8840-AB06-59ACF2893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eaLnBrk="0" fontAlgn="base" hangingPunct="0">
              <a:spcAft>
                <a:spcPct val="0"/>
              </a:spcAft>
              <a:buClr>
                <a:srgbClr val="FC0128"/>
              </a:buClr>
              <a:buSzPct val="125000"/>
              <a:defRPr/>
            </a:pPr>
            <a:r>
              <a:rPr lang="en-US" kern="0" dirty="0">
                <a:solidFill>
                  <a:srgbClr val="105594"/>
                </a:solidFill>
              </a:rPr>
              <a:t>Kathleen Aho, Principal</a:t>
            </a:r>
          </a:p>
          <a:p>
            <a:pPr eaLnBrk="0" fontAlgn="base" hangingPunct="0">
              <a:spcAft>
                <a:spcPct val="0"/>
              </a:spcAft>
              <a:buClr>
                <a:srgbClr val="FC0128"/>
              </a:buClr>
              <a:buSzPct val="125000"/>
              <a:defRPr/>
            </a:pPr>
            <a:r>
              <a:rPr lang="en-US" kern="0" dirty="0">
                <a:solidFill>
                  <a:srgbClr val="105594"/>
                </a:solidFill>
              </a:rPr>
              <a:t>Mikaela Huot, Director</a:t>
            </a:r>
          </a:p>
          <a:p>
            <a:pPr eaLnBrk="0" fontAlgn="base" hangingPunct="0">
              <a:spcAft>
                <a:spcPct val="0"/>
              </a:spcAft>
              <a:buClr>
                <a:srgbClr val="FC0128"/>
              </a:buClr>
              <a:buSzPct val="125000"/>
              <a:defRPr/>
            </a:pPr>
            <a:r>
              <a:rPr lang="en-US" kern="0" dirty="0">
                <a:solidFill>
                  <a:srgbClr val="105594"/>
                </a:solidFill>
              </a:rPr>
              <a:t>Baker Tilly Municipal Advisors, LLC</a:t>
            </a:r>
          </a:p>
        </p:txBody>
      </p:sp>
    </p:spTree>
    <p:extLst>
      <p:ext uri="{BB962C8B-B14F-4D97-AF65-F5344CB8AC3E}">
        <p14:creationId xmlns:p14="http://schemas.microsoft.com/office/powerpoint/2010/main" val="33657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2B9F-24CB-4481-A97F-E568C125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240"/>
            <a:ext cx="8229600" cy="760134"/>
          </a:xfrm>
        </p:spPr>
        <p:txBody>
          <a:bodyPr/>
          <a:lstStyle/>
          <a:p>
            <a:r>
              <a:rPr lang="en-US" dirty="0"/>
              <a:t>Development along a Transit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A538-DC58-4627-8683-EA09B3C95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485"/>
            <a:ext cx="8229600" cy="3064138"/>
          </a:xfrm>
        </p:spPr>
        <p:txBody>
          <a:bodyPr/>
          <a:lstStyle/>
          <a:p>
            <a:r>
              <a:rPr lang="en-US" dirty="0"/>
              <a:t>Generally</a:t>
            </a:r>
          </a:p>
          <a:p>
            <a:r>
              <a:rPr lang="en-US" dirty="0"/>
              <a:t>Bottineau Corridor (Blue Line) observations</a:t>
            </a:r>
          </a:p>
          <a:p>
            <a:pPr lvl="1"/>
            <a:r>
              <a:rPr lang="en-US" dirty="0"/>
              <a:t>Community input</a:t>
            </a:r>
          </a:p>
          <a:p>
            <a:pPr lvl="1"/>
            <a:r>
              <a:rPr lang="en-US" dirty="0"/>
              <a:t>Station area characteristics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2760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>
            <a:normAutofit/>
          </a:bodyPr>
          <a:lstStyle/>
          <a:p>
            <a:r>
              <a:rPr lang="en-US" dirty="0"/>
              <a:t>Innovative Financing Strategies for 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1"/>
            <a:ext cx="8329290" cy="3223022"/>
          </a:xfrm>
        </p:spPr>
        <p:txBody>
          <a:bodyPr>
            <a:normAutofit/>
          </a:bodyPr>
          <a:lstStyle/>
          <a:p>
            <a:r>
              <a:rPr lang="en-US" sz="2300" dirty="0"/>
              <a:t>Financing Tools</a:t>
            </a:r>
          </a:p>
          <a:p>
            <a:pPr lvl="1"/>
            <a:r>
              <a:rPr lang="en-US" dirty="0"/>
              <a:t>TOD Tool Guide (Task 1)</a:t>
            </a:r>
          </a:p>
          <a:p>
            <a:pPr lvl="1"/>
            <a:r>
              <a:rPr lang="en-US" dirty="0"/>
              <a:t>Highlighted concepts</a:t>
            </a:r>
          </a:p>
          <a:p>
            <a:r>
              <a:rPr lang="en-US" sz="2300" dirty="0"/>
              <a:t>Financing strategies for certain types of development</a:t>
            </a:r>
            <a:r>
              <a:rPr lang="en-US" dirty="0"/>
              <a:t> </a:t>
            </a:r>
            <a:r>
              <a:rPr lang="en-US" sz="2000" dirty="0"/>
              <a:t>(Task 2)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Real estate</a:t>
            </a:r>
          </a:p>
          <a:p>
            <a:pPr lvl="1"/>
            <a:r>
              <a:rPr lang="en-US" dirty="0"/>
              <a:t>Site acquisition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3245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>
            <a:normAutofit/>
          </a:bodyPr>
          <a:lstStyle/>
          <a:p>
            <a:r>
              <a:rPr lang="en-US" dirty="0"/>
              <a:t>Innovative Financing Strategies for 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 estate evaluation for individual projects </a:t>
            </a:r>
            <a:r>
              <a:rPr lang="en-US" sz="1800" dirty="0"/>
              <a:t>(Task 3)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Types/Characteristics/Common Denominators</a:t>
            </a:r>
          </a:p>
          <a:p>
            <a:pPr lvl="1"/>
            <a:r>
              <a:rPr lang="en-US" dirty="0"/>
              <a:t>Challenges presented</a:t>
            </a:r>
          </a:p>
          <a:p>
            <a:pPr lvl="1"/>
            <a:r>
              <a:rPr lang="en-US" dirty="0"/>
              <a:t>Financial evaluation/observations</a:t>
            </a:r>
          </a:p>
          <a:p>
            <a:pPr lvl="1"/>
            <a:r>
              <a:rPr lang="en-US" dirty="0"/>
              <a:t>Type of projects seen in other communities</a:t>
            </a:r>
          </a:p>
          <a:p>
            <a:pPr lvl="2"/>
            <a:r>
              <a:rPr lang="en-US" dirty="0"/>
              <a:t>Existing Met Transit lines</a:t>
            </a:r>
          </a:p>
          <a:p>
            <a:pPr lvl="2"/>
            <a:r>
              <a:rPr lang="en-US" dirty="0"/>
              <a:t>Other Metro areas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695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>
            <a:normAutofit/>
          </a:bodyPr>
          <a:lstStyle/>
          <a:p>
            <a:r>
              <a:rPr lang="en-US" dirty="0"/>
              <a:t>Innovative Financing Strategies for 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Commercial affordability </a:t>
            </a:r>
            <a:r>
              <a:rPr lang="en-US" sz="1800" dirty="0"/>
              <a:t>(Task 4)</a:t>
            </a:r>
            <a:endParaRPr lang="en-US" dirty="0"/>
          </a:p>
          <a:p>
            <a:pPr lvl="1"/>
            <a:r>
              <a:rPr lang="en-US" dirty="0"/>
              <a:t>What does the community need?</a:t>
            </a:r>
          </a:p>
          <a:p>
            <a:pPr lvl="1"/>
            <a:r>
              <a:rPr lang="en-US" dirty="0"/>
              <a:t>What is the market saying?</a:t>
            </a:r>
          </a:p>
          <a:p>
            <a:pPr lvl="1"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1154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493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Types of Innovative Financing Strategies were Discovered with this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1277"/>
            <a:ext cx="8229600" cy="2973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similar, existing tools with greater flexibility and use</a:t>
            </a:r>
          </a:p>
          <a:p>
            <a:pPr lvl="1"/>
            <a:r>
              <a:rPr lang="en-US" dirty="0"/>
              <a:t>For example, value capture strategies like tax increment financing</a:t>
            </a:r>
          </a:p>
          <a:p>
            <a:r>
              <a:rPr lang="en-US" dirty="0"/>
              <a:t>Community based programs such as: </a:t>
            </a:r>
          </a:p>
          <a:p>
            <a:pPr lvl="1"/>
            <a:r>
              <a:rPr lang="en-US" dirty="0"/>
              <a:t>Community land trusts</a:t>
            </a:r>
          </a:p>
          <a:p>
            <a:pPr lvl="1"/>
            <a:r>
              <a:rPr lang="en-US" dirty="0"/>
              <a:t>Community-owned businesses</a:t>
            </a:r>
          </a:p>
          <a:p>
            <a:r>
              <a:rPr lang="en-US" dirty="0"/>
              <a:t>Philanthropic to promote collaboration </a:t>
            </a:r>
          </a:p>
          <a:p>
            <a:pPr lvl="1"/>
            <a:r>
              <a:rPr lang="en-US" dirty="0"/>
              <a:t>Public – private – community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48321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493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Types of Innovative Financing Strategies were Discovered with this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1277"/>
            <a:ext cx="8229600" cy="2973346"/>
          </a:xfrm>
        </p:spPr>
        <p:txBody>
          <a:bodyPr>
            <a:normAutofit/>
          </a:bodyPr>
          <a:lstStyle/>
          <a:p>
            <a:r>
              <a:rPr lang="en-US" dirty="0"/>
              <a:t>Strategies specific to types of development including: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Real estate (housing and commercial)</a:t>
            </a:r>
          </a:p>
          <a:p>
            <a:pPr lvl="1"/>
            <a:r>
              <a:rPr lang="en-US" dirty="0"/>
              <a:t>Acquisition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6992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254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strategies for providing 1</a:t>
            </a:r>
            <a:r>
              <a:rPr lang="en-US" baseline="30000" dirty="0"/>
              <a:t>st</a:t>
            </a:r>
            <a:r>
              <a:rPr lang="en-US" dirty="0"/>
              <a:t> floor retail or active 1</a:t>
            </a:r>
            <a:r>
              <a:rPr lang="en-US" baseline="30000" dirty="0"/>
              <a:t>st</a:t>
            </a:r>
            <a:r>
              <a:rPr lang="en-US" dirty="0"/>
              <a:t> floor uses?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7217"/>
            <a:ext cx="8229600" cy="2947406"/>
          </a:xfrm>
        </p:spPr>
        <p:txBody>
          <a:bodyPr/>
          <a:lstStyle/>
          <a:p>
            <a:r>
              <a:rPr lang="en-US" dirty="0"/>
              <a:t>Communities are striving for mixed-use TOD</a:t>
            </a:r>
          </a:p>
          <a:p>
            <a:r>
              <a:rPr lang="en-US" dirty="0"/>
              <a:t>Challenges associated with mixed-use</a:t>
            </a:r>
          </a:p>
          <a:p>
            <a:r>
              <a:rPr lang="en-US" dirty="0"/>
              <a:t>Focus on programs that are financially viable, vibrant and provide diverse range of needs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7444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890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strategies for providing 1</a:t>
            </a:r>
            <a:r>
              <a:rPr lang="en-US" baseline="30000" dirty="0"/>
              <a:t>st</a:t>
            </a:r>
            <a:r>
              <a:rPr lang="en-US" dirty="0"/>
              <a:t> floor retail or active 1</a:t>
            </a:r>
            <a:r>
              <a:rPr lang="en-US" baseline="30000" dirty="0"/>
              <a:t>st</a:t>
            </a:r>
            <a:r>
              <a:rPr lang="en-US" dirty="0"/>
              <a:t> floor uses?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4791"/>
            <a:ext cx="8229600" cy="29798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Community-owned businesses may have variety of funding options:</a:t>
            </a:r>
          </a:p>
          <a:p>
            <a:pPr lvl="1"/>
            <a:r>
              <a:rPr lang="en-US" dirty="0"/>
              <a:t>Small Business Administration loans and other similar programs</a:t>
            </a:r>
          </a:p>
          <a:p>
            <a:pPr lvl="1"/>
            <a:r>
              <a:rPr lang="en-US" dirty="0"/>
              <a:t>Angel investors (higher rate of return required)</a:t>
            </a:r>
          </a:p>
          <a:p>
            <a:pPr lvl="1"/>
            <a:r>
              <a:rPr lang="en-US" dirty="0"/>
              <a:t>Social impact investors (lower rate of return required)</a:t>
            </a:r>
          </a:p>
          <a:p>
            <a:pPr lvl="1"/>
            <a:r>
              <a:rPr lang="en-US" dirty="0"/>
              <a:t>Program Related Investments from foundation (lower rate of return required)</a:t>
            </a:r>
          </a:p>
          <a:p>
            <a:pPr lvl="1"/>
            <a:r>
              <a:rPr lang="en-US" dirty="0"/>
              <a:t>Direct grants to assist in establishing the organization or employing low-income individuals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58556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890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strategies for providing 1</a:t>
            </a:r>
            <a:r>
              <a:rPr lang="en-US" baseline="30000" dirty="0"/>
              <a:t>st</a:t>
            </a:r>
            <a:r>
              <a:rPr lang="en-US" dirty="0"/>
              <a:t> floor retail or active 1</a:t>
            </a:r>
            <a:r>
              <a:rPr lang="en-US" baseline="30000" dirty="0"/>
              <a:t>st</a:t>
            </a:r>
            <a:r>
              <a:rPr lang="en-US" dirty="0"/>
              <a:t> floor uses?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4791"/>
            <a:ext cx="8229600" cy="2979832"/>
          </a:xfrm>
        </p:spPr>
        <p:txBody>
          <a:bodyPr>
            <a:normAutofit/>
          </a:bodyPr>
          <a:lstStyle/>
          <a:p>
            <a:r>
              <a:rPr lang="en-US" dirty="0"/>
              <a:t>Value capture tools</a:t>
            </a:r>
          </a:p>
          <a:p>
            <a:r>
              <a:rPr lang="en-US" dirty="0"/>
              <a:t>Revolving loan funds</a:t>
            </a:r>
          </a:p>
          <a:p>
            <a:r>
              <a:rPr lang="en-US" dirty="0"/>
              <a:t>Business incubator</a:t>
            </a:r>
          </a:p>
          <a:p>
            <a:pPr lvl="0"/>
            <a:r>
              <a:rPr lang="en-US" dirty="0"/>
              <a:t>Rent control </a:t>
            </a:r>
          </a:p>
          <a:p>
            <a:pPr lvl="0"/>
            <a:r>
              <a:rPr lang="en-US" dirty="0"/>
              <a:t>Community benefits agreement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7736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2274-12B5-5847-B021-9A2FF51C8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85889"/>
            <a:ext cx="7772400" cy="1314449"/>
          </a:xfrm>
        </p:spPr>
        <p:txBody>
          <a:bodyPr>
            <a:normAutofit fontScale="90000"/>
          </a:bodyPr>
          <a:lstStyle/>
          <a:p>
            <a:br>
              <a:rPr lang="en-US" sz="6600" kern="0" dirty="0">
                <a:solidFill>
                  <a:srgbClr val="105594"/>
                </a:solidFill>
              </a:rPr>
            </a:br>
            <a:r>
              <a:rPr lang="en-US" kern="0" dirty="0">
                <a:solidFill>
                  <a:srgbClr val="105594"/>
                </a:solidFill>
              </a:rPr>
              <a:t>Innovative Financing for Transit Oriented Development</a:t>
            </a:r>
            <a:br>
              <a:rPr lang="en-US" kern="0" dirty="0">
                <a:solidFill>
                  <a:srgbClr val="105594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B6A6D-74BB-8840-AB06-59ACF2893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0" fontAlgn="base" hangingPunct="0">
              <a:spcAft>
                <a:spcPct val="0"/>
              </a:spcAft>
              <a:buClr>
                <a:srgbClr val="FC0128"/>
              </a:buClr>
              <a:buSzPct val="125000"/>
              <a:defRPr/>
            </a:pPr>
            <a:r>
              <a:rPr lang="en-US" kern="0" dirty="0">
                <a:solidFill>
                  <a:srgbClr val="105594"/>
                </a:solidFill>
              </a:rPr>
              <a:t>Lucy Ferguson Galbraith, AICP</a:t>
            </a:r>
          </a:p>
          <a:p>
            <a:pPr eaLnBrk="0" fontAlgn="base" hangingPunct="0">
              <a:spcAft>
                <a:spcPct val="0"/>
              </a:spcAft>
              <a:buClr>
                <a:srgbClr val="FC0128"/>
              </a:buClr>
              <a:buSzPct val="125000"/>
              <a:defRPr/>
            </a:pPr>
            <a:r>
              <a:rPr lang="en-US" kern="0" dirty="0">
                <a:solidFill>
                  <a:srgbClr val="105594"/>
                </a:solidFill>
              </a:rPr>
              <a:t>Director, TOD</a:t>
            </a:r>
          </a:p>
        </p:txBody>
      </p:sp>
    </p:spTree>
    <p:extLst>
      <p:ext uri="{BB962C8B-B14F-4D97-AF65-F5344CB8AC3E}">
        <p14:creationId xmlns:p14="http://schemas.microsoft.com/office/powerpoint/2010/main" val="2930791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3433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Are there more gaps in financing/funding TOD projects and if so,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6127"/>
            <a:ext cx="8229600" cy="2908495"/>
          </a:xfrm>
        </p:spPr>
        <p:txBody>
          <a:bodyPr/>
          <a:lstStyle/>
          <a:p>
            <a:r>
              <a:rPr lang="en-US" dirty="0"/>
              <a:t>Generally, because:</a:t>
            </a:r>
          </a:p>
          <a:p>
            <a:pPr lvl="1"/>
            <a:r>
              <a:rPr lang="en-US" dirty="0"/>
              <a:t>Projects not supported by market</a:t>
            </a:r>
          </a:p>
          <a:p>
            <a:pPr lvl="2"/>
            <a:r>
              <a:rPr lang="en-US" dirty="0"/>
              <a:t>Housing options</a:t>
            </a:r>
          </a:p>
          <a:p>
            <a:pPr lvl="2"/>
            <a:r>
              <a:rPr lang="en-US" dirty="0"/>
              <a:t>Retail</a:t>
            </a:r>
          </a:p>
          <a:p>
            <a:pPr lvl="2"/>
            <a:r>
              <a:rPr lang="en-US" dirty="0"/>
              <a:t>Office</a:t>
            </a:r>
          </a:p>
          <a:p>
            <a:pPr lvl="1"/>
            <a:r>
              <a:rPr lang="en-US" dirty="0"/>
              <a:t>Enhanced infrastructure </a:t>
            </a:r>
          </a:p>
          <a:p>
            <a:pPr lvl="2"/>
            <a:r>
              <a:rPr lang="en-US" dirty="0"/>
              <a:t>Parking</a:t>
            </a:r>
          </a:p>
          <a:p>
            <a:pPr lvl="2"/>
            <a:r>
              <a:rPr lang="en-US" dirty="0"/>
              <a:t>Pedestrian/bike way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0134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B400-DE1D-1D4E-9D21-F426CF8C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1798"/>
            <a:ext cx="8229600" cy="76013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recommended best practices when working to get a deal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F48E-BC9F-7D4B-9BBC-79C2106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9643"/>
            <a:ext cx="8229600" cy="2914980"/>
          </a:xfrm>
        </p:spPr>
        <p:txBody>
          <a:bodyPr/>
          <a:lstStyle/>
          <a:p>
            <a:r>
              <a:rPr lang="en-US" dirty="0"/>
              <a:t>Communication</a:t>
            </a:r>
          </a:p>
          <a:p>
            <a:r>
              <a:rPr lang="en-US" dirty="0"/>
              <a:t>Understanding of local public policy and objectives</a:t>
            </a:r>
          </a:p>
          <a:p>
            <a:r>
              <a:rPr lang="en-US" dirty="0"/>
              <a:t>Shared vision of development/redevelopment</a:t>
            </a:r>
          </a:p>
          <a:p>
            <a:r>
              <a:rPr lang="en-US" dirty="0"/>
              <a:t>Innovative use of financing tools and funding 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73768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B7DF-CEF3-4190-B676-E28C5444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0451" y="1355857"/>
            <a:ext cx="6192332" cy="3612886"/>
            <a:chOff x="3416105" y="3257264"/>
            <a:chExt cx="5436359" cy="3055210"/>
          </a:xfrm>
        </p:grpSpPr>
        <p:grpSp>
          <p:nvGrpSpPr>
            <p:cNvPr id="21" name="Group 20"/>
            <p:cNvGrpSpPr/>
            <p:nvPr/>
          </p:nvGrpSpPr>
          <p:grpSpPr>
            <a:xfrm>
              <a:off x="3416105" y="3257264"/>
              <a:ext cx="5436359" cy="3055210"/>
              <a:chOff x="3578245" y="3299261"/>
              <a:chExt cx="5436359" cy="305521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78245" y="3299261"/>
                <a:ext cx="5436359" cy="30552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4" name="Text Box 14"/>
              <p:cNvSpPr txBox="1">
                <a:spLocks noChangeArrowheads="1"/>
              </p:cNvSpPr>
              <p:nvPr/>
            </p:nvSpPr>
            <p:spPr bwMode="auto">
              <a:xfrm>
                <a:off x="7581727" y="4452333"/>
                <a:ext cx="1322543" cy="393547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68285" tIns="34141" rIns="68285" bIns="34141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dirty="0">
                    <a:solidFill>
                      <a:schemeClr val="bg1"/>
                    </a:solidFill>
                    <a:latin typeface="Roboto Bold" panose="02000000000000000000" pitchFamily="2" charset="0"/>
                    <a:ea typeface="Roboto Bold" panose="02000000000000000000" pitchFamily="2" charset="0"/>
                  </a:rPr>
                  <a:t>Q&amp;A Panel </a:t>
                </a:r>
                <a:br>
                  <a:rPr lang="en-US" sz="1000" b="1" dirty="0">
                    <a:solidFill>
                      <a:schemeClr val="bg1"/>
                    </a:solidFill>
                  </a:rPr>
                </a:br>
                <a:r>
                  <a:rPr lang="en-US" sz="900" spc="-15" dirty="0">
                    <a:solidFill>
                      <a:schemeClr val="bg1"/>
                    </a:solidFill>
                    <a:latin typeface="Roboto Bold" panose="02000000000000000000" pitchFamily="2" charset="0"/>
                    <a:ea typeface="Roboto Bold" panose="02000000000000000000" pitchFamily="2" charset="0"/>
                  </a:rPr>
                  <a:t>Choose “All Panelists</a:t>
                </a:r>
                <a:r>
                  <a:rPr lang="en-US" sz="825" spc="-15" dirty="0">
                    <a:solidFill>
                      <a:schemeClr val="bg1"/>
                    </a:solidFill>
                    <a:latin typeface="Roboto Bold" panose="02000000000000000000" pitchFamily="2" charset="0"/>
                    <a:ea typeface="Roboto Bold" panose="02000000000000000000" pitchFamily="2" charset="0"/>
                  </a:rPr>
                  <a:t>”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flipH="1">
              <a:off x="7545610" y="4803883"/>
              <a:ext cx="403712" cy="6716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AA295-BC24-4D85-B318-1AB50BCE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76" y="1632575"/>
            <a:ext cx="4483443" cy="33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6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Panelists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1020" y="1602188"/>
            <a:ext cx="3558540" cy="396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Denise Butler, African Career, Education &amp; Resource, Inc.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1019" y="2303229"/>
            <a:ext cx="3657085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Kent Carlson, Inland Development Partners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1019" y="2775664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Marcia Glick, City of Robbinsdale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1019" y="3290673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Bill Mague, AEON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20332" y="1602188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Maureen Michalski, Ryan Companies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20332" y="2196530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Leah Stockstrom, CommonBond Communities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20332" y="2775664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John Sutter, City of Crystal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1785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019" y="1614120"/>
            <a:ext cx="3657085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Lucy Galbraith, TOD, Metro Transit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1020" y="2156460"/>
            <a:ext cx="355854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Kathleen Aho, Baker Tilly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1020" y="2696140"/>
            <a:ext cx="355854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Mikaela Huot, Baker Tilly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1020" y="3238480"/>
            <a:ext cx="3558540" cy="396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Denise Butler, African Career, Education &amp; Resource, Inc.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1019" y="3939521"/>
            <a:ext cx="3657085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Kent Carlson, Inland Development Partners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23460" y="1614120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Marcia Glick, City of Robbinsdale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23460" y="2129129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Bill Mague, AEON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23460" y="2644138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Maureen Michalski, Ryan Companies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23460" y="3238480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Leah Stockstrom, CommonBond Communities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23460" y="3939521"/>
            <a:ext cx="4061460" cy="3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1350"/>
              </a:spcBef>
              <a:spcAft>
                <a:spcPts val="0"/>
              </a:spcAft>
              <a:buClr>
                <a:srgbClr val="ED1B2E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ED1B2E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John Sutter, City of Crystal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8312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WebEx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38" y="1371601"/>
            <a:ext cx="8229600" cy="3223022"/>
          </a:xfrm>
        </p:spPr>
        <p:txBody>
          <a:bodyPr>
            <a:normAutofit fontScale="47500" lnSpcReduction="20000"/>
          </a:bodyPr>
          <a:lstStyle/>
          <a:p>
            <a:pPr marL="171450" indent="-171450">
              <a:buFont typeface="Roboto Black" panose="02000000000000000000" pitchFamily="2" charset="0"/>
              <a:buChar char="−"/>
            </a:pPr>
            <a:r>
              <a:rPr lang="en-US" b="1" dirty="0">
                <a:latin typeface="Roboto Bold" panose="02000000000000000000" pitchFamily="2" charset="0"/>
                <a:ea typeface="Roboto Bold" panose="02000000000000000000" pitchFamily="2" charset="0"/>
              </a:rPr>
              <a:t>Everyone is muted to avoid background noise. </a:t>
            </a:r>
            <a:r>
              <a:rPr lang="en-US" dirty="0"/>
              <a:t>Use the Q&amp;A panel if you need to communicate with the host. </a:t>
            </a:r>
          </a:p>
          <a:p>
            <a:pPr marL="171450" indent="-171450">
              <a:buFont typeface="Roboto Black" panose="02000000000000000000" pitchFamily="2" charset="0"/>
              <a:buChar char="−"/>
            </a:pPr>
            <a:r>
              <a:rPr lang="en-US" b="1" dirty="0">
                <a:latin typeface="Roboto Bold" panose="02000000000000000000" pitchFamily="2" charset="0"/>
                <a:ea typeface="Roboto Bold" panose="02000000000000000000" pitchFamily="2" charset="0"/>
              </a:rPr>
              <a:t>Asking questions: </a:t>
            </a:r>
            <a:r>
              <a:rPr lang="en-US" dirty="0"/>
              <a:t>In the Q&amp;A panel, ask questions by choosing “All Panelists” in </a:t>
            </a:r>
            <a:br>
              <a:rPr lang="en-US" dirty="0"/>
            </a:br>
            <a:r>
              <a:rPr lang="en-US" dirty="0"/>
              <a:t>“Send to” field. Type your message in the Q&amp;A panel and hit “send.”</a:t>
            </a:r>
          </a:p>
          <a:p>
            <a:pPr marL="171450" indent="-171450">
              <a:buFont typeface="Roboto Black" panose="02000000000000000000" pitchFamily="2" charset="0"/>
              <a:buChar char="−"/>
            </a:pPr>
            <a:r>
              <a:rPr lang="en-US" b="1" dirty="0">
                <a:latin typeface="Roboto Bold" panose="02000000000000000000" pitchFamily="2" charset="0"/>
                <a:ea typeface="Roboto Bold" panose="02000000000000000000" pitchFamily="2" charset="0"/>
              </a:rPr>
              <a:t>If disconnected: </a:t>
            </a:r>
            <a:br>
              <a:rPr lang="en-US" b="1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dirty="0"/>
              <a:t>Refer to your email and </a:t>
            </a:r>
            <a:br>
              <a:rPr lang="en-US" dirty="0"/>
            </a:br>
            <a:r>
              <a:rPr lang="en-US" dirty="0"/>
              <a:t>reconnect. If audio is </a:t>
            </a:r>
            <a:br>
              <a:rPr lang="en-US" dirty="0"/>
            </a:br>
            <a:r>
              <a:rPr lang="en-US" dirty="0"/>
              <a:t>disconnected, click on the </a:t>
            </a:r>
            <a:br>
              <a:rPr lang="en-US" dirty="0"/>
            </a:br>
            <a:r>
              <a:rPr lang="en-US" dirty="0"/>
              <a:t>Communicate menu in </a:t>
            </a:r>
            <a:br>
              <a:rPr lang="en-US" dirty="0"/>
            </a:br>
            <a:r>
              <a:rPr lang="en-US" dirty="0"/>
              <a:t>the upper left to find the </a:t>
            </a:r>
            <a:br>
              <a:rPr lang="en-US" dirty="0"/>
            </a:br>
            <a:r>
              <a:rPr lang="en-US" dirty="0"/>
              <a:t>dial in numbers and access </a:t>
            </a:r>
            <a:br>
              <a:rPr lang="en-US" dirty="0"/>
            </a:br>
            <a:r>
              <a:rPr lang="en-US" dirty="0"/>
              <a:t>code or refer back to your</a:t>
            </a:r>
            <a:br>
              <a:rPr lang="en-US" dirty="0"/>
            </a:br>
            <a:r>
              <a:rPr lang="en-US" dirty="0"/>
              <a:t>email for the dial-in #.</a:t>
            </a:r>
          </a:p>
          <a:p>
            <a:pPr marL="171450" indent="-171450">
              <a:buFont typeface="Roboto Black" panose="02000000000000000000" pitchFamily="2" charset="0"/>
              <a:buChar char="−"/>
            </a:pPr>
            <a:r>
              <a:rPr lang="en-US" b="1" dirty="0">
                <a:latin typeface="Roboto Bold" panose="02000000000000000000" pitchFamily="2" charset="0"/>
                <a:ea typeface="Roboto Bold" panose="02000000000000000000" pitchFamily="2" charset="0"/>
              </a:rPr>
              <a:t>Support #: </a:t>
            </a:r>
            <a:r>
              <a:rPr lang="en-US" dirty="0"/>
              <a:t>If you have any </a:t>
            </a:r>
            <a:br>
              <a:rPr lang="en-US" dirty="0"/>
            </a:br>
            <a:r>
              <a:rPr lang="en-US" dirty="0"/>
              <a:t>technical problems, call </a:t>
            </a:r>
            <a:br>
              <a:rPr lang="en-US" dirty="0"/>
            </a:br>
            <a:r>
              <a:rPr lang="en-US" dirty="0"/>
              <a:t>WebEx Support at </a:t>
            </a:r>
            <a:br>
              <a:rPr lang="en-US" dirty="0"/>
            </a:br>
            <a:r>
              <a:rPr lang="en-US" dirty="0"/>
              <a:t>+1 (866) 229 3239.</a:t>
            </a:r>
          </a:p>
          <a:p>
            <a:pPr marL="171450" indent="-171450">
              <a:buClr>
                <a:schemeClr val="tx1"/>
              </a:buClr>
              <a:buFont typeface="Roboto Black" panose="02000000000000000000" pitchFamily="2" charset="0"/>
              <a:buChar char="−"/>
            </a:pPr>
            <a:r>
              <a:rPr lang="en-US" dirty="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Today’s presentation will </a:t>
            </a:r>
            <a:br>
              <a:rPr lang="en-US" dirty="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dirty="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be recorded.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31269" y="2264519"/>
            <a:ext cx="4343520" cy="2417728"/>
            <a:chOff x="3416105" y="3257264"/>
            <a:chExt cx="5436359" cy="3055210"/>
          </a:xfrm>
        </p:grpSpPr>
        <p:grpSp>
          <p:nvGrpSpPr>
            <p:cNvPr id="8" name="Group 7"/>
            <p:cNvGrpSpPr/>
            <p:nvPr/>
          </p:nvGrpSpPr>
          <p:grpSpPr>
            <a:xfrm>
              <a:off x="3416105" y="3257264"/>
              <a:ext cx="5436359" cy="3055210"/>
              <a:chOff x="3578245" y="3299261"/>
              <a:chExt cx="5436359" cy="305521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78245" y="3299261"/>
                <a:ext cx="5436359" cy="30552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 Box 14"/>
              <p:cNvSpPr txBox="1">
                <a:spLocks noChangeArrowheads="1"/>
              </p:cNvSpPr>
              <p:nvPr/>
            </p:nvSpPr>
            <p:spPr bwMode="auto">
              <a:xfrm>
                <a:off x="7581727" y="4452333"/>
                <a:ext cx="1322543" cy="676707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68285" tIns="34141" rIns="68285" bIns="34141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bg1"/>
                    </a:solidFill>
                    <a:latin typeface="Roboto Bold" panose="02000000000000000000" pitchFamily="2" charset="0"/>
                    <a:ea typeface="Roboto Bold" panose="02000000000000000000" pitchFamily="2" charset="0"/>
                  </a:rPr>
                  <a:t>Q&amp;A Panel </a:t>
                </a:r>
                <a:br>
                  <a:rPr lang="en-US" sz="900" b="1" dirty="0">
                    <a:solidFill>
                      <a:schemeClr val="bg1"/>
                    </a:solidFill>
                  </a:rPr>
                </a:br>
                <a:r>
                  <a:rPr lang="en-US" sz="825" spc="-15" dirty="0">
                    <a:solidFill>
                      <a:schemeClr val="bg1"/>
                    </a:solidFill>
                    <a:latin typeface="Roboto Bold" panose="02000000000000000000" pitchFamily="2" charset="0"/>
                    <a:ea typeface="Roboto Bold" panose="02000000000000000000" pitchFamily="2" charset="0"/>
                  </a:rPr>
                  <a:t>Choose “All Panelists”</a:t>
                </a: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 bwMode="auto">
            <a:xfrm flipH="1">
              <a:off x="7545610" y="5087043"/>
              <a:ext cx="403712" cy="38850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40E5-C5D1-42D6-8C7E-63C69C4D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232" y="2448151"/>
            <a:ext cx="3128444" cy="22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5" b="9722"/>
          <a:stretch/>
        </p:blipFill>
        <p:spPr>
          <a:xfrm>
            <a:off x="893483" y="2998262"/>
            <a:ext cx="2819399" cy="19812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341" r="1894" b="4514"/>
          <a:stretch/>
        </p:blipFill>
        <p:spPr>
          <a:xfrm>
            <a:off x="2347532" y="1341877"/>
            <a:ext cx="2547257" cy="17145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t="9346" r="21874" b="31775"/>
          <a:stretch/>
        </p:blipFill>
        <p:spPr>
          <a:xfrm>
            <a:off x="3956333" y="2848533"/>
            <a:ext cx="2788082" cy="18516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7944" r="-625" b="12150"/>
          <a:stretch/>
        </p:blipFill>
        <p:spPr>
          <a:xfrm>
            <a:off x="5350374" y="1527909"/>
            <a:ext cx="3118586" cy="18516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15474" r="11034" b="14563"/>
          <a:stretch/>
        </p:blipFill>
        <p:spPr>
          <a:xfrm>
            <a:off x="125387" y="1434989"/>
            <a:ext cx="1553540" cy="249130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851"/>
            <a:ext cx="8229600" cy="761238"/>
          </a:xfrm>
        </p:spPr>
        <p:txBody>
          <a:bodyPr/>
          <a:lstStyle/>
          <a:p>
            <a:r>
              <a:rPr lang="en-US" dirty="0"/>
              <a:t>TOD = Connections &amp; Choices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408570-722B-40D1-9653-2E9685C2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63309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A724457-D100-F944-94F8-653018876D8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457200" y="47491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005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TOD Policy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788"/>
            <a:ext cx="4951379" cy="3223022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sz="1800" dirty="0"/>
              <a:t>Maximize the development impact of transit investments </a:t>
            </a:r>
          </a:p>
          <a:p>
            <a:pPr lvl="1">
              <a:buClr>
                <a:schemeClr val="accent1"/>
              </a:buClr>
            </a:pPr>
            <a:r>
              <a:rPr lang="en-US" sz="1400" i="1" dirty="0"/>
              <a:t>Community building</a:t>
            </a:r>
            <a:endParaRPr lang="en-US" sz="500" i="1" dirty="0"/>
          </a:p>
          <a:p>
            <a:pPr>
              <a:buClr>
                <a:schemeClr val="accent1"/>
              </a:buClr>
            </a:pPr>
            <a:r>
              <a:rPr lang="en-US" sz="1800" dirty="0"/>
              <a:t>Support regional economic competitiveness</a:t>
            </a:r>
          </a:p>
          <a:p>
            <a:pPr lvl="1">
              <a:buClr>
                <a:schemeClr val="accent1"/>
              </a:buClr>
            </a:pPr>
            <a:r>
              <a:rPr lang="en-US" sz="1400" i="1" dirty="0"/>
              <a:t>More people connected to jobs </a:t>
            </a:r>
          </a:p>
          <a:p>
            <a:pPr>
              <a:buClr>
                <a:schemeClr val="accent1"/>
              </a:buClr>
            </a:pPr>
            <a:r>
              <a:rPr lang="en-US" sz="1800" dirty="0"/>
              <a:t>Advance equity</a:t>
            </a:r>
          </a:p>
          <a:p>
            <a:pPr lvl="1">
              <a:buClr>
                <a:schemeClr val="accent1"/>
              </a:buClr>
            </a:pPr>
            <a:r>
              <a:rPr lang="en-US" sz="1400" i="1" dirty="0"/>
              <a:t>Housing affordability &amp; job accessibility</a:t>
            </a:r>
          </a:p>
          <a:p>
            <a:pPr>
              <a:buClr>
                <a:schemeClr val="accent1"/>
              </a:buClr>
            </a:pPr>
            <a:r>
              <a:rPr lang="en-US" sz="1800" dirty="0"/>
              <a:t>Support a 21st century transportation system</a:t>
            </a:r>
          </a:p>
          <a:p>
            <a:pPr lvl="1">
              <a:buClr>
                <a:schemeClr val="accent1"/>
              </a:buClr>
            </a:pPr>
            <a:r>
              <a:rPr lang="en-US" sz="1400" b="1" dirty="0"/>
              <a:t>Ridership &amp; revenue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54" name="AutoShape 6" descr="data:image/jpeg;base64,/9j/4AAQSkZJRgABAQAAAQABAAD/2wCEAAkGBxQQERQUERQUFRQXFBgVFxQYFxgWFRgYFRYWFhYUFhcdHCggGBolHRgXITEhJSkrLi4uFx8zODMsNygtLisBCgoKDg0OGhAQGy0kHyQsLDQsLCwsLCwsLCwsLCwsLCwsLCwsLCwsLCwsLCwsLCwsLCwsLCwsLCwsLCwsLCwsLP/AABEIAJwA8AMBIgACEQEDEQH/xAAcAAABBQEBAQAAAAAAAAAAAAAFAQIDBAYABwj/xABDEAACAQIEAgcEBwcDAgcAAAABAhEAAwQSITEFQQYTIlFhcYEykaHRBxRCUrHB8BUjM3KCkuFiovE0QxYXJFOywtL/xAAZAQADAQEBAAAAAAAAAAAAAAAAAQIDBAX/xAAuEQACAgEDAwIEBQUAAAAAAAAAAQIRIQMSMRNBUQShIlKR4RQyscHRQmFxcoH/2gAMAwEAAhEDEQA/APR4rop0V0V0nONiuinxXRQAyKWKdFdFADYrop0V0UANiuinRSxQA2uinRXRQMbFOApYropDEilApRTopDEApwropYpDOFOArgKcBSAUU4UgpwFIYop6imgV168ttSzsqqNSzEADzJoAlApt++lpS9xlRBuzEAD1NYPpB9Jdu3K4Retb/wBxpFseQ3f4CvN+M8avYts2IuM5Gw2Vf5V2FAz0fpD9J9u3KYNOsbbrXkWx/Ku7/AedeSdJuLXsXe6y+7XGiBOgAmYUDQCnM9Ub51qZLBSNf0S/6XxzPPvBrV4NpRfKsd0Nufubg7nn+5P8Ufs8WVEAUF2120X1b5VkkUelRXRT4rorrOcZFLFPiuigBkUsU+K6KBDIpIqSK6KAGZa6KfFdFADIrop8V0UDGRSxTopYpANilililigYgFLFKBSgUhnAU4CuApLjhQWYhVGpYkADxJO1IY4Cuu3FRSzsFUalmIAHmTtWK499Itm1K4Ydc/3jItD13b099ec8a47fxhm/cLAbKNEHko0pAei8e+ki1alcKvXN98yLQ8Rzf4DxrznjPG7+MbNfuF42XZF/lUaChpNNZMwgGJ50DG3sQF3OvcNTUVl2uNCiANTz25E8qJWOColrO7SSJA2Hl3saIviFMIiws7xA2OwpOLq3gaavBnnNVrlTtVvB8DvXtVQhfvN2R6d9JjGcGv5VuqdjkMd+Ut86JXMYzc4HhpUL8OSxoLguPqGC7L/mmHesmaR4PoCK6KfFLFdRyjIpYp+Wly0ARxXRUmWly0wI4rstSZaXLQBFlroqTLXZaAI8tdFSZaFvx/DqWm4AFnWDDRuFP2qQBDLXRWPs8duYvFIqEW7YzFVzANcIHj7R/wBIrVYG/mENGcb6QD4gcvKp3K6K24sniuikN9c6pIzMYA5+vdUlzsyWgAbk6AeZosBsUjsFBLEADUkkADxJO1ZDjv0g2LMrh4vv96YtD+r7Xp7687430hv4szfuSPuDs2x5L85oA9B479IlmzK4Yde/3trQ9d29PfXnXGuP38YZv3Cw5IOyg8l+c0JF4EwK4mlZVEd7FAGNz3U63h7pGdhlQek+XM0YsZbZRigZigjbfzqDE32a3E6DkPPn30kry2MHTUlj2h51dwXA713ULlX779kfHerYs4TD6u5vuPspok+J5++k3gEVMNhmuEhFLHbbx/Ciw4WtkBsRdW33CRJjuG5qg/SC/dGXDoLa/wCga+rn8qrjgrvLXXgxuTJPqazequClBlo8Vw1j/p7Wdvv3PyH/ABVPE4zE4rctl7vZX3c6L8J4MgRTGsb0VXDAVk5yZaikYrDYU2iwY6z6cqlFXuNJlun9chVKqRSPocClApwWnBa7DkGBacFp4WnBaAI8tdlqXLS5aLEQ5aXLU2Wuy0WBDlpMtT5aHdIcY2Hw9y6gUsokAkKP9xAJ8J1osKAP0g8T6jDZVaHuaeIUbmKwmGwN5MO5LAuwDDOJAPcP1GlVevvYpuvvzlFwae0Wnv0nu0HlFGLzM7ILh6tCGJGgIyAaTsN/OsPim7RtiKyU+i/Rl8Xdtm4x6wqXBnRQAYB7xMaCtDe4/cwtw2uIqFhsgvJJOigy0br2hH2vOncGvFGslDEoRI00IqxxGyt7rA4DSRM6z2RWDVOy93YB3ulaYO4rJ+/PtI0wpGo7TRqfL4VmekXSvEY0zfuQnK2vZtj0nX1ms7j1Fu/dVJyB2AEzsY/KjP7NsW7p67M0dWQk7z7c+HrW0XRDB4aatW+H23VHuMQCzAwd4Aj86qsZJgbkwB56AVoLPDGOHt5yLQDFi1zs7nkDqauTJQKxpRbYW2sdonNzMTHjVXDYV7pi2jMfAfieVF8RicJbiFa+wPiqSfDc0/6zirwyoBZT7qjIPmamWqkUoMlu4O1bCfWbqoVWOrU5nPoNqrXOkC2wRhbI/ncZj5wPzpn7FW203iWkT3azVxQMpFu2AuxNZqUpflRVJclI2cTioN1zB5H5DSr+D6OoPa7R8flR7CWhkXyH4VOFqKb5KujL4W2yjJbAgEidvj8hS28OXtlyxmCQB4TuTTr2Ja27qqg9qZPy9Ko22YqQWIEkRMD4V0wjBK6MpSk2aPhv8MetTsKocPxapbGY69252FK/EGb+HbJ8T/isGjQEdIl7Y8h+dCc1FeMi5ANyATsB4H/NVLWHBWWO/p8aaKR9DhaeFp4WnBa6bOYYFpQtSRTgKViojC0oWpIpYqbHRHlrstQcR4jbw6zdaJ2G7N4Ac6846SdMbl9slshLUTCOpdx4upOUcoHxqkmwo1fSDpXbwwItqbzjcLORf5329Br5V5T0i6TNeYNiXa4x1SygyoPyHxNNwuEuXLV69eY9lhbCAkIJ+wig7AczTFwVxwhtLJDGTpCrEEknQc6Le2x0rCOEc2sDb0BY3R5TM1WLl7qlyXID6DYExGnL1otYwqHDW1dwVFycyGQYG4I3HlTbmLRQRh7WwJLRJgbknYepnwqVKk0iqvLCGA7PUDuWPhVi9fy9Yx2Gp9FmsViOIsYI0jbeffy9KsW+PnKy3BmDAgzvqI35+tYM02syfDsK99xCkywLHkJMkk++tJxX6t1pe7cLGI6q3qdPvNsKFYGxexDMvWRbWBCjKNZ5fOaJWOHJZuZAgZzBBblMD8aLbdJCquRuExrnTCWBbG2du0/9zbegrsRwl2KviHZtddfDvrS8Kw8Bs0TmMxtsKXjJyIrRMONPfRTcqYWkrQCs4VAAEtwuYAsfOtKmHA5VnreKZmiABnkjc8jvWivYxF+1J7hqaqcIp4EpN8gzjTC21tiJ3GlBmxp7YAABMmdTrFGuI2mxGXKjAAzJgVHZ4EB7RH41cZ7Y0S427L9i8q21zEDTmaifiK/ZDN5CPxp9vh9scp86nVQNgB5VmWBH4e9xy0ZZ7z5+tTWuDqNz7qKE000WwK1vCIuyj11qRqdNMakMCdI17K+v5Vnrza/CtNx32Ae4/kay51NBSPp8Cs3x7pnYw4K2/wB9dGmVdVk7AtsT4D4Vp4rzPpbhsPZxn7qEunL2YJUHK2oXYTpWrb7GCXkoce49ib4VXZlUrJRRlXfYxv6k0Z6J9KXQXPrLTZRQZCyUGpmFBYjTxrPcXZEuEYjtMoheyp1bKdKC9I+K2uoW1aEOzSzgZXAEyuYcjKyNtKG5LFFqnk9Pu/STw8bXHbytXPzAqjj/AKRUdP8A0qtMxnuCAP5VmWNeW3iEQhmhsikAW7QHaHNsubv51Pw3BhVt3HIUQZZmhQCR389OWtWq5IyWuJcQfGJcdmuaqwZn0Zgp1AH2F5QKvNgFVlFsDIqJmfRUEqGOp0A1oY3GLYlbFs3yZ7Tgra110X2m9YqvicHfvw2IuSOS6Kix91AI9wqd/fkpQbLl7jlm2j27YOILXesJEpaBiAM3tOPIDzobcGIxelx4SYFpRlQTyCD2j5zWmwXBLVvCnESOeUATJ1gE8p8Iobw3Hul5WAAAVgNAFG2vw50mnhSeClWWiPDXwj20cTbVgpUDeNII8+RrRcZfq7NsLAlCCIGxUVmG1JO5zZp8ZmaViXOpJPjr7qcdTbFoctPc0yrd2qpeq7itvWqF2sDQMdDk/i/zD8DT+OM4xK5JjKJI5a9/KmdFsLnV5ZgMwkAxOnOtXhsGi7KPM6n4006dmTKXCbxVCMrMxYn/AJJqfE4a5eEOFVZmJk6USArjTvNiBtrhCLvJ+FWksKvsqBSYjFontMBQnFdJrK7Gf14UgDBphrL3+l/3UPr/AM1Ru9LrnIAe75UDo2lNNYU9K7v6/wCKQdKL3cffRYUbgmmmsavSi5zB+HyqdOlR5j4fKix0ag01qBWukqHePiKtpxm23f8AA0AJxkTbPmKG8Hw4ykkb852+dXsdiVdCFknyMaeJpMKsIKBo9+ryvjrp+1rxcZwEAygZiOyupHrXqYM15Nfstd4tiWVoyNtrB9gQfdWjruQu4O6Shb1y0ttSh7QAywWJI7u6OdZHH3ClxRb6pjqDnth415Zttq1PTPMuIViQSwL6SANYgeGlY/Fmbqz3VOFwXG2shq2mKa2bme0FEyRZsxpAicviPfQ4YcMwN9muMZiCCFjuGw8hVi3dIQoNj498cvSpMNhidQpnbuoY0mWbd5RkNtVgZSQQOTarPdpvRXpfjkv3wbbBraqFUgQPH40Pw+DLsq5hLEKo3JJMAaaVc4two4R1S8ssVDRmERJGseVVbqhUrKi8RcWOoWBbzFu8knxqBcKzbD1Og95rVW8BZXAjEA9tlIAUCA0HTv0oNwDH9ViVZlDnI0ZjoCGtmaGsqw3YbRHw7ABriISpZyABJgaEkmN9BtR3E8JSxbDs8SjMAAFEgAgd53oHa4fdzq+UgZ5mY0125860vFAcQiLAQKCJnMTKhe7Taqi4pZInd4MLjsUcuwAnYDShly4DuPdWtx/AUFv2mmRrp+FAMTwcjZvfWFmthPof7Dx94fhWqt1keAXVw1u51pA7QIjnpyoJ0h6aM3YtaDw/M0zN8m44n0hs2BqZPcKx/EemNy5pb7I8KzIJYyxJP691I+IUeMbxoPfzpDSLl3GO57RJPiSaRVc+FJhsasaJ+FWlxbHQL+J/Cocn4NFFEH1RjuTTlwP6mrOW4fujwiTR/hfQ3GYjVbV4jvZhaX460tzY9qRnBgB+v80x7FtdyPePyr0bDfRRfYdv6uvm924fwAq8v0Pg+1ftj+Wz+ZY1SUmTcTyO4UG0+k1C108gfU16/c+hofZxI9bXyahuL+hzED+HesN4HOn5MKe1itHmIv8AeKct4foxWt4h9G3ELWvUFx322V/hofhWZxHC7qOLbW3V2MBWUqSTyGbegA9w8TaWR376neidjaq9zBGwAjbjfz5j31PhdRQB76D+VeQmDxHEdYrBGuN2xKjR+cb6CvV8G67DwAE66V5liLIuXLxa6E7RgHkCW7X67q0ciK7AjiKkYgFLRe2JXWdRLZSTvG2lZXH2ri3gXBUxvAFeg27IYmb4OXsqsDQD8d+dZnpJcyXB2VbwYTy5Ut1lRwR2L+ayECzcJgNJzHtaQPLSrI4BiSwJAMCP4ikzPdNRcJxLdXdutbW3lQ9W+SDJB7S+Qj+4UzjXShsMtkuhutdt5iQVQDYZR2TvrWesvUWumo13tv8AYIz08p2ELfCcQptsEMrkMqV+wQYBB9Jq/wAfwWJxWJdzYIJgQGDKIHJpiqHR3iv1rGNhSjJlL/vCQ0hGiY0OtbP/AMNnld/2n/8AdKvVdoJr/b7A56SfPt9zNHheLFlbLQloSQp111k6AmaG3eHont3SP5bbn4kCifF+JthbzWurxF2I7du0WTXl/EmaB4vG3L10GcdbLEKB1VwIsmNSraDvNaaHUnPbqx2rzd/8pIUpJK459jZYS0zFQokZRH3p7zyAirl7hrFWyssgEGD7Jj8RWC4jiL2GuNbOLxUroSq4h0MifaCkGmWL957dy8MR2bZAcvbYN2ttGtya6vw+n86+jMOpP5TR8S0txM6jWgd81QtcddmW2MTYJJChDbUakwogoO+nX+Istw2nfC9YGyFYUHNMRpGtQ/TLtNe/8FrVfysS9bDJqAde6sEcGSCY0DAE90nSt5icebbMj/VQymGXMQQf7qotZRUE27QS52hF1gGyncdrWDQvTtf1L6h1V4YA4jYAKhQQIkiZk99V0wmatLiLaOM5tLA7OYXTE7gedLgbClpSwXjUgXJHrpU/h5+V9UV1Y+H9AXgeEOLAu5cwhjC8ghgl/uivSujP0b3boDYiLKaHIsFzPwHmZNW+GILfCW/chZS+rqYUyAMpJAHKfU+NeiYbFqo100X4qNa5dtzal2N91RTiCuFcDsYRmXD4UMywOtYrmMgHVmJYb8hFGg14/ZtL/Uzf/UVn+j3SBbj4tmJAGIyqsk6KoXTTScpMeNX73SS2pga1unFcGTTZcd3YMc47LQQqEGRGgk+NDOHYG+nEb9xyxstZQKSdMwIkBeXPlVO9xoIl4qjksxYbwDAGo25U6/0sQhouW99s4B8t6NyFtZra6saOmELIAadiDI9/Oh69KrgYknSdR8qN6HsZusXiFQdoxNZDpli7d7BXlzLmAME7grqCCfyrPXcQRbVS91yEjMzEfAGgfETmUq3MNz5gTEfrak5KilB2A8Ded7ea4xdmJMkydQDRDB3CAQOdDOGH90PD9flV7CHeoA9TfFMrTaLCGlj1VwGOfZykCsfeK22vNeV1lUA7LAmM5IAjXUik/auLT/uH0dvnT06XYpNyx/qn8RXQ9BVRj1WO4BjcOrYiGZiXKoGzbQACZ8Z91BuM4M3r0BgIjeeYHd5VoE6fXQO0P9qn5VHjemou23U27eYowVskEMRpB1jWKno1wV1G+wD47xFrzrYB7TWmIDNCKDMCSYAEDTwqj+xLvEbVk5cqLChlhp6tjOkiAe+rWD4ZhLyI+JKPcNtQ2e4Ikc8sjvrfdHbP7q2UZchBOUeLMZB7tqy9L6iGtqS00n8Pd9/8E6uk4LdfJmOinRx7HE2v9WyW2R5LMDLM+aY5DevR847xQ3i+PXC2Ll5yQltCxjU6bROleSDpFxXiAe/aYW7OpS0MhbKoksARLedd7ahgwUXIsdNuj+KvYy/ct2bjKzdkrsQFHjQ3DdHcWHWbV4DMuusbjfWtt9HHTN8cLlm//GtAEuNFdSYDRyPzraPe0PlUKClmy3qOOKPJ+kGBxJxl0r14U3CRldguUACVAbvqzgbOITDX5a9nlMpZnLD2pCyZHpWkvXCrBgjGMx0QmeyJ1jQn8qvDE6RlbQARlI5z3a0vTwWrOUW6a9+SdfWenGDirTV/oeao2M61e3fy57cy5iMwzbnupuOvYr63d1fq+v7PskZcw28K9CvYtoPYbbTsHQx5a1mboxGQFAwYLENanu09nv51tP0yivzChruXYAcfOJF+8Vt3WHWNEWgwgHTXKZFVOLjFdVhYtOT1b5gbKtB6wwIKdnTuivXeGGLFoEQRbQEcwcokVh+lXSbE/WTh8GcuT22KhiSQDG2gHfWEoKOWzWM7xRlH+sHCPNgz16dnqRtkeTly68taJdCbd3NfDWik2tP3eSTmGmwmtJ0W49cxVtxeBF20/VvGgJ3BA5eXhVHi/HriXWVGIA02BqKSpjtvBtrlstgG/wBK3p8JsrHxrQ8RLLbVlBaVTsjeMh1/XfWE4J0hBtNaM9YRLkr2Qty26gxzM8vCr/Dbl0ujFXulSd5CldQADy3HhXNNXqM6Iv4F/Ylwlp0u3wlh+0ytEyRIJ1+PdTL2Luo7AaCdB7J9SBM1Jw/g14YlrsAygUozaDtTmHjyqpxTg19b5e0EClYZJzSw2YMQYEcoq+m6wTvQP4lddlIdiZmO1rqDG9YHH4INki31Z3cgKTELt3kGT60f4pgsSuJ6x0ATq8vZ7REGQdcomaCmWYB7rr2hr1KwAefZud0ac6SjXI274PQeinDj9WQW0coXIBIEmTpMGKku4As+VTLZgCvMSQNvXei3Q7AAYWFxD3kzT7HVhTzAEz3HU1d/ZdkObgWLhJYsFGcnSTO/IU9obgbiOENkIG4bLB/W+1Z7GYNlA0mTA8yPLuNAsV06vYzHWURri4YXc2Qe24A1Lgf/AB2ra2elS2swDXQCdBkUQMoWPgaGg3Hn3Dj2CPH82q9hW1qjggVzA95/EVZwz9qkI0Fy54Ef1VVc+I94NQH9c6iP62r0WzlQ96qX3AmRpzEaVLOtNujlUMpGU4lhbBYnLdLHuiB5SK1/CvpKu4azbtJgywRFQEvE5REwBpNULtkTVyzhFgaVipO8FNLuRdIvpGvYzDXLD4TItwZSwYkgTOkiKCcK491NlVNks6Kyox2ytMgrGtaDFYZQNqHmyO6lJt8jSS4BXRXj13Au9y3azO4ynMJEAyIE71o//MnG8rCf2n51Fw2wpnSiDWVA2oTlWGDSKp+kTHH/ALVsf0n501un+P8AuW/7Zrrhg7CmF/KhSl5FtXgY/TviB+ynon+ajPTXiJ2Cf2inXLnlULXCedFy8jpeBt/pRxRhoyr5KvyoVhcdiUvvduBblxvaLDQ6RqBpR1bQih+KGtJt+RpIH4DEYq21wpcyl3zv4sedHuHdIb1sRcC3DPtGZodbGlOQa1nJWi4uma3A8fdreQINyZkjcR3VreE8dgDMBoAIDa6ea1hOCuYI8q3eAUBR2QdBuK5opR1ODeTbgF+H8WRixKOZjuP51NiLof2Vdf6flTcFhwSdTyopgrIk13nGY/HcNBliToN20/4rN4/gLkZkAOggzp58q9C4nfKl2ESQAfHLMT5SffWA4vx26uUDL299Dp5a1LSKTZo+jXFrOFtC1ccdYW0RQWOoG8betS42/cxHtzaSdEB7R8XI/AVF0N6PWb1u47hs3WFZDEbbHTnQHjuOuYfFPZRjkVoBaC0QDvVQpcid9jO8K6IthwbjsUfUHYhRmMRGuojyq5dwtsfbU/3j86v3sW7qQzGDuNPlVWzhEj2R7qHFPgE33A1+Fbw7wSd4176hXEANuCO+fxBAIrSjBW/uimXeGWmiUB99Lpj3n//Z"/>
          <p:cNvSpPr>
            <a:spLocks noChangeAspect="1" noChangeArrowheads="1"/>
          </p:cNvSpPr>
          <p:nvPr/>
        </p:nvSpPr>
        <p:spPr bwMode="auto">
          <a:xfrm>
            <a:off x="-428625" y="56167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sp>
        <p:nvSpPr>
          <p:cNvPr id="2056" name="AutoShape 8" descr="data:image/jpeg;base64,/9j/4AAQSkZJRgABAQAAAQABAAD/2wCEAAkGBxQQERQUERQUFRQXFBgVFxQYFxgWFRgYFRYWFhYUFhcdHCggGBolHRgXITEhJSkrLi4uFx8zODMsNygtLisBCgoKDg0OGhAQGy0kHyQsLDQsLCwsLCwsLCwsLCwsLCwsLCwsLCwsLCwsLCwsLCwsLCwsLCwsLCwsLCwsLCwsLP/AABEIAJwA8AMBIgACEQEDEQH/xAAcAAABBQEBAQAAAAAAAAAAAAAFAQIDBAYABwj/xABDEAACAQIEAgcEBwcDAgcAAAABAhEAAwQSITEFQQYTIlFhcYEykaHRBxRCUrHB8BUjM3KCkuFiovE0QxYXJFOywtL/xAAZAQADAQEBAAAAAAAAAAAAAAAAAQIDBAX/xAAuEQACAgEDAwIEBQUAAAAAAAAAAQIRIQMSMRNBUQShIlKR4RQyscHRQmFxcoH/2gAMAwEAAhEDEQA/APR4rop0V0V0nONiuinxXRQAyKWKdFdFADYrop0V0UANiuinRSxQA2uinRXRQMbFOApYropDEilApRTopDEApwropYpDOFOArgKcBSAUU4UgpwFIYop6imgV168ttSzsqqNSzEADzJoAlApt++lpS9xlRBuzEAD1NYPpB9Jdu3K4Retb/wBxpFseQ3f4CvN+M8avYts2IuM5Gw2Vf5V2FAz0fpD9J9u3KYNOsbbrXkWx/Ku7/AedeSdJuLXsXe6y+7XGiBOgAmYUDQCnM9Ub51qZLBSNf0S/6XxzPPvBrV4NpRfKsd0Nufubg7nn+5P8Ufs8WVEAUF2120X1b5VkkUelRXRT4rorrOcZFLFPiuigBkUsU+K6KBDIpIqSK6KAGZa6KfFdFADIrop8V0UDGRSxTopYpANilililigYgFLFKBSgUhnAU4CuApLjhQWYhVGpYkADxJO1IY4Cuu3FRSzsFUalmIAHmTtWK499Itm1K4Ydc/3jItD13b099ec8a47fxhm/cLAbKNEHko0pAei8e+ki1alcKvXN98yLQ8Rzf4DxrznjPG7+MbNfuF42XZF/lUaChpNNZMwgGJ50DG3sQF3OvcNTUVl2uNCiANTz25E8qJWOColrO7SSJA2Hl3saIviFMIiws7xA2OwpOLq3gaavBnnNVrlTtVvB8DvXtVQhfvN2R6d9JjGcGv5VuqdjkMd+Ut86JXMYzc4HhpUL8OSxoLguPqGC7L/mmHesmaR4PoCK6KfFLFdRyjIpYp+Wly0ARxXRUmWly0wI4rstSZaXLQBFlroqTLXZaAI8tdFSZaFvx/DqWm4AFnWDDRuFP2qQBDLXRWPs8duYvFIqEW7YzFVzANcIHj7R/wBIrVYG/mENGcb6QD4gcvKp3K6K24sniuikN9c6pIzMYA5+vdUlzsyWgAbk6AeZosBsUjsFBLEADUkkADxJO1ZDjv0g2LMrh4vv96YtD+r7Xp7687430hv4szfuSPuDs2x5L85oA9B479IlmzK4Yde/3trQ9d29PfXnXGuP38YZv3Cw5IOyg8l+c0JF4EwK4mlZVEd7FAGNz3U63h7pGdhlQek+XM0YsZbZRigZigjbfzqDE32a3E6DkPPn30kry2MHTUlj2h51dwXA713ULlX779kfHerYs4TD6u5vuPspok+J5++k3gEVMNhmuEhFLHbbx/Ciw4WtkBsRdW33CRJjuG5qg/SC/dGXDoLa/wCga+rn8qrjgrvLXXgxuTJPqazequClBlo8Vw1j/p7Wdvv3PyH/ABVPE4zE4rctl7vZX3c6L8J4MgRTGsb0VXDAVk5yZaikYrDYU2iwY6z6cqlFXuNJlun9chVKqRSPocClApwWnBa7DkGBacFp4WnBaAI8tdlqXLS5aLEQ5aXLU2Wuy0WBDlpMtT5aHdIcY2Hw9y6gUsokAkKP9xAJ8J1osKAP0g8T6jDZVaHuaeIUbmKwmGwN5MO5LAuwDDOJAPcP1GlVevvYpuvvzlFwae0Wnv0nu0HlFGLzM7ILh6tCGJGgIyAaTsN/OsPim7RtiKyU+i/Rl8Xdtm4x6wqXBnRQAYB7xMaCtDe4/cwtw2uIqFhsgvJJOigy0br2hH2vOncGvFGslDEoRI00IqxxGyt7rA4DSRM6z2RWDVOy93YB3ulaYO4rJ+/PtI0wpGo7TRqfL4VmekXSvEY0zfuQnK2vZtj0nX1ms7j1Fu/dVJyB2AEzsY/KjP7NsW7p67M0dWQk7z7c+HrW0XRDB4aatW+H23VHuMQCzAwd4Aj86qsZJgbkwB56AVoLPDGOHt5yLQDFi1zs7nkDqauTJQKxpRbYW2sdonNzMTHjVXDYV7pi2jMfAfieVF8RicJbiFa+wPiqSfDc0/6zirwyoBZT7qjIPmamWqkUoMlu4O1bCfWbqoVWOrU5nPoNqrXOkC2wRhbI/ncZj5wPzpn7FW203iWkT3azVxQMpFu2AuxNZqUpflRVJclI2cTioN1zB5H5DSr+D6OoPa7R8flR7CWhkXyH4VOFqKb5KujL4W2yjJbAgEidvj8hS28OXtlyxmCQB4TuTTr2Ja27qqg9qZPy9Ko22YqQWIEkRMD4V0wjBK6MpSk2aPhv8MetTsKocPxapbGY69252FK/EGb+HbJ8T/isGjQEdIl7Y8h+dCc1FeMi5ANyATsB4H/NVLWHBWWO/p8aaKR9DhaeFp4WnBa6bOYYFpQtSRTgKViojC0oWpIpYqbHRHlrstQcR4jbw6zdaJ2G7N4Ac6846SdMbl9slshLUTCOpdx4upOUcoHxqkmwo1fSDpXbwwItqbzjcLORf5329Br5V5T0i6TNeYNiXa4x1SygyoPyHxNNwuEuXLV69eY9lhbCAkIJ+wig7AczTFwVxwhtLJDGTpCrEEknQc6Le2x0rCOEc2sDb0BY3R5TM1WLl7qlyXID6DYExGnL1otYwqHDW1dwVFycyGQYG4I3HlTbmLRQRh7WwJLRJgbknYepnwqVKk0iqvLCGA7PUDuWPhVi9fy9Yx2Gp9FmsViOIsYI0jbeffy9KsW+PnKy3BmDAgzvqI35+tYM02syfDsK99xCkywLHkJMkk++tJxX6t1pe7cLGI6q3qdPvNsKFYGxexDMvWRbWBCjKNZ5fOaJWOHJZuZAgZzBBblMD8aLbdJCquRuExrnTCWBbG2du0/9zbegrsRwl2KviHZtddfDvrS8Kw8Bs0TmMxtsKXjJyIrRMONPfRTcqYWkrQCs4VAAEtwuYAsfOtKmHA5VnreKZmiABnkjc8jvWivYxF+1J7hqaqcIp4EpN8gzjTC21tiJ3GlBmxp7YAABMmdTrFGuI2mxGXKjAAzJgVHZ4EB7RH41cZ7Y0S427L9i8q21zEDTmaifiK/ZDN5CPxp9vh9scp86nVQNgB5VmWBH4e9xy0ZZ7z5+tTWuDqNz7qKE000WwK1vCIuyj11qRqdNMakMCdI17K+v5Vnrza/CtNx32Ae4/kay51NBSPp8Cs3x7pnYw4K2/wB9dGmVdVk7AtsT4D4Vp4rzPpbhsPZxn7qEunL2YJUHK2oXYTpWrb7GCXkoce49ib4VXZlUrJRRlXfYxv6k0Z6J9KXQXPrLTZRQZCyUGpmFBYjTxrPcXZEuEYjtMoheyp1bKdKC9I+K2uoW1aEOzSzgZXAEyuYcjKyNtKG5LFFqnk9Pu/STw8bXHbytXPzAqjj/AKRUdP8A0qtMxnuCAP5VmWNeW3iEQhmhsikAW7QHaHNsubv51Pw3BhVt3HIUQZZmhQCR389OWtWq5IyWuJcQfGJcdmuaqwZn0Zgp1AH2F5QKvNgFVlFsDIqJmfRUEqGOp0A1oY3GLYlbFs3yZ7Tgra110X2m9YqvicHfvw2IuSOS6Kix91AI9wqd/fkpQbLl7jlm2j27YOILXesJEpaBiAM3tOPIDzobcGIxelx4SYFpRlQTyCD2j5zWmwXBLVvCnESOeUATJ1gE8p8Iobw3Hul5WAAAVgNAFG2vw50mnhSeClWWiPDXwj20cTbVgpUDeNII8+RrRcZfq7NsLAlCCIGxUVmG1JO5zZp8ZmaViXOpJPjr7qcdTbFoctPc0yrd2qpeq7itvWqF2sDQMdDk/i/zD8DT+OM4xK5JjKJI5a9/KmdFsLnV5ZgMwkAxOnOtXhsGi7KPM6n4006dmTKXCbxVCMrMxYn/AJJqfE4a5eEOFVZmJk6USArjTvNiBtrhCLvJ+FWksKvsqBSYjFontMBQnFdJrK7Gf14UgDBphrL3+l/3UPr/AM1Ru9LrnIAe75UDo2lNNYU9K7v6/wCKQdKL3cffRYUbgmmmsavSi5zB+HyqdOlR5j4fKix0ag01qBWukqHePiKtpxm23f8AA0AJxkTbPmKG8Hw4ykkb852+dXsdiVdCFknyMaeJpMKsIKBo9+ryvjrp+1rxcZwEAygZiOyupHrXqYM15Nfstd4tiWVoyNtrB9gQfdWjruQu4O6Shb1y0ttSh7QAywWJI7u6OdZHH3ClxRb6pjqDnth415Zttq1PTPMuIViQSwL6SANYgeGlY/Fmbqz3VOFwXG2shq2mKa2bme0FEyRZsxpAicviPfQ4YcMwN9muMZiCCFjuGw8hVi3dIQoNj498cvSpMNhidQpnbuoY0mWbd5RkNtVgZSQQOTarPdpvRXpfjkv3wbbBraqFUgQPH40Pw+DLsq5hLEKo3JJMAaaVc4two4R1S8ssVDRmERJGseVVbqhUrKi8RcWOoWBbzFu8knxqBcKzbD1Og95rVW8BZXAjEA9tlIAUCA0HTv0oNwDH9ViVZlDnI0ZjoCGtmaGsqw3YbRHw7ABriISpZyABJgaEkmN9BtR3E8JSxbDs8SjMAAFEgAgd53oHa4fdzq+UgZ5mY0125860vFAcQiLAQKCJnMTKhe7Taqi4pZInd4MLjsUcuwAnYDShly4DuPdWtx/AUFv2mmRrp+FAMTwcjZvfWFmthPof7Dx94fhWqt1keAXVw1u51pA7QIjnpyoJ0h6aM3YtaDw/M0zN8m44n0hs2BqZPcKx/EemNy5pb7I8KzIJYyxJP691I+IUeMbxoPfzpDSLl3GO57RJPiSaRVc+FJhsasaJ+FWlxbHQL+J/Cocn4NFFEH1RjuTTlwP6mrOW4fujwiTR/hfQ3GYjVbV4jvZhaX460tzY9qRnBgB+v80x7FtdyPePyr0bDfRRfYdv6uvm924fwAq8v0Pg+1ftj+Wz+ZY1SUmTcTyO4UG0+k1C108gfU16/c+hofZxI9bXyahuL+hzED+HesN4HOn5MKe1itHmIv8AeKct4foxWt4h9G3ELWvUFx322V/hofhWZxHC7qOLbW3V2MBWUqSTyGbegA9w8TaWR376neidjaq9zBGwAjbjfz5j31PhdRQB76D+VeQmDxHEdYrBGuN2xKjR+cb6CvV8G67DwAE66V5liLIuXLxa6E7RgHkCW7X67q0ciK7AjiKkYgFLRe2JXWdRLZSTvG2lZXH2ri3gXBUxvAFeg27IYmb4OXsqsDQD8d+dZnpJcyXB2VbwYTy5Ut1lRwR2L+ayECzcJgNJzHtaQPLSrI4BiSwJAMCP4ikzPdNRcJxLdXdutbW3lQ9W+SDJB7S+Qj+4UzjXShsMtkuhutdt5iQVQDYZR2TvrWesvUWumo13tv8AYIz08p2ELfCcQptsEMrkMqV+wQYBB9Jq/wAfwWJxWJdzYIJgQGDKIHJpiqHR3iv1rGNhSjJlL/vCQ0hGiY0OtbP/AMNnld/2n/8AdKvVdoJr/b7A56SfPt9zNHheLFlbLQloSQp111k6AmaG3eHont3SP5bbn4kCifF+JthbzWurxF2I7du0WTXl/EmaB4vG3L10GcdbLEKB1VwIsmNSraDvNaaHUnPbqx2rzd/8pIUpJK459jZYS0zFQokZRH3p7zyAirl7hrFWyssgEGD7Jj8RWC4jiL2GuNbOLxUroSq4h0MifaCkGmWL957dy8MR2bZAcvbYN2ttGtya6vw+n86+jMOpP5TR8S0txM6jWgd81QtcddmW2MTYJJChDbUakwogoO+nX+Istw2nfC9YGyFYUHNMRpGtQ/TLtNe/8FrVfysS9bDJqAde6sEcGSCY0DAE90nSt5icebbMj/VQymGXMQQf7qotZRUE27QS52hF1gGyncdrWDQvTtf1L6h1V4YA4jYAKhQQIkiZk99V0wmatLiLaOM5tLA7OYXTE7gedLgbClpSwXjUgXJHrpU/h5+V9UV1Y+H9AXgeEOLAu5cwhjC8ghgl/uivSujP0b3boDYiLKaHIsFzPwHmZNW+GILfCW/chZS+rqYUyAMpJAHKfU+NeiYbFqo100X4qNa5dtzal2N91RTiCuFcDsYRmXD4UMywOtYrmMgHVmJYb8hFGg14/ZtL/Uzf/UVn+j3SBbj4tmJAGIyqsk6KoXTTScpMeNX73SS2pga1unFcGTTZcd3YMc47LQQqEGRGgk+NDOHYG+nEb9xyxstZQKSdMwIkBeXPlVO9xoIl4qjksxYbwDAGo25U6/0sQhouW99s4B8t6NyFtZra6saOmELIAadiDI9/Oh69KrgYknSdR8qN6HsZusXiFQdoxNZDpli7d7BXlzLmAME7grqCCfyrPXcQRbVS91yEjMzEfAGgfETmUq3MNz5gTEfrak5KilB2A8Ded7ea4xdmJMkydQDRDB3CAQOdDOGH90PD9flV7CHeoA9TfFMrTaLCGlj1VwGOfZykCsfeK22vNeV1lUA7LAmM5IAjXUik/auLT/uH0dvnT06XYpNyx/qn8RXQ9BVRj1WO4BjcOrYiGZiXKoGzbQACZ8Z91BuM4M3r0BgIjeeYHd5VoE6fXQO0P9qn5VHjemou23U27eYowVskEMRpB1jWKno1wV1G+wD47xFrzrYB7TWmIDNCKDMCSYAEDTwqj+xLvEbVk5cqLChlhp6tjOkiAe+rWD4ZhLyI+JKPcNtQ2e4Ikc8sjvrfdHbP7q2UZchBOUeLMZB7tqy9L6iGtqS00n8Pd9/8E6uk4LdfJmOinRx7HE2v9WyW2R5LMDLM+aY5DevR847xQ3i+PXC2Ll5yQltCxjU6bROleSDpFxXiAe/aYW7OpS0MhbKoksARLedd7ahgwUXIsdNuj+KvYy/ct2bjKzdkrsQFHjQ3DdHcWHWbV4DMuusbjfWtt9HHTN8cLlm//GtAEuNFdSYDRyPzraPe0PlUKClmy3qOOKPJ+kGBxJxl0r14U3CRldguUACVAbvqzgbOITDX5a9nlMpZnLD2pCyZHpWkvXCrBgjGMx0QmeyJ1jQn8qvDE6RlbQARlI5z3a0vTwWrOUW6a9+SdfWenGDirTV/oeao2M61e3fy57cy5iMwzbnupuOvYr63d1fq+v7PskZcw28K9CvYtoPYbbTsHQx5a1mboxGQFAwYLENanu09nv51tP0yivzChruXYAcfOJF+8Vt3WHWNEWgwgHTXKZFVOLjFdVhYtOT1b5gbKtB6wwIKdnTuivXeGGLFoEQRbQEcwcokVh+lXSbE/WTh8GcuT22KhiSQDG2gHfWEoKOWzWM7xRlH+sHCPNgz16dnqRtkeTly68taJdCbd3NfDWik2tP3eSTmGmwmtJ0W49cxVtxeBF20/VvGgJ3BA5eXhVHi/HriXWVGIA02BqKSpjtvBtrlstgG/wBK3p8JsrHxrQ8RLLbVlBaVTsjeMh1/XfWE4J0hBtNaM9YRLkr2Qty26gxzM8vCr/Dbl0ujFXulSd5CldQADy3HhXNNXqM6Iv4F/Ylwlp0u3wlh+0ytEyRIJ1+PdTL2Luo7AaCdB7J9SBM1Jw/g14YlrsAygUozaDtTmHjyqpxTg19b5e0EClYZJzSw2YMQYEcoq+m6wTvQP4lddlIdiZmO1rqDG9YHH4INki31Z3cgKTELt3kGT60f4pgsSuJ6x0ATq8vZ7REGQdcomaCmWYB7rr2hr1KwAefZud0ac6SjXI274PQeinDj9WQW0coXIBIEmTpMGKku4As+VTLZgCvMSQNvXei3Q7AAYWFxD3kzT7HVhTzAEz3HU1d/ZdkObgWLhJYsFGcnSTO/IU9obgbiOENkIG4bLB/W+1Z7GYNlA0mTA8yPLuNAsV06vYzHWURri4YXc2Qe24A1Lgf/AB2ra2elS2swDXQCdBkUQMoWPgaGg3Hn3Dj2CPH82q9hW1qjggVzA95/EVZwz9qkI0Fy54Ef1VVc+I94NQH9c6iP62r0WzlQ96qX3AmRpzEaVLOtNujlUMpGU4lhbBYnLdLHuiB5SK1/CvpKu4azbtJgywRFQEvE5REwBpNULtkTVyzhFgaVipO8FNLuRdIvpGvYzDXLD4TItwZSwYkgTOkiKCcK491NlVNks6Kyox2ytMgrGtaDFYZQNqHmyO6lJt8jSS4BXRXj13Au9y3azO4ynMJEAyIE71o//MnG8rCf2n51Fw2wpnSiDWVA2oTlWGDSKp+kTHH/ALVsf0n501un+P8AuW/7Zrrhg7CmF/KhSl5FtXgY/TviB+ynon+ajPTXiJ2Cf2inXLnlULXCedFy8jpeBt/pRxRhoyr5KvyoVhcdiUvvduBblxvaLDQ6RqBpR1bQih+KGtJt+RpIH4DEYq21wpcyl3zv4sedHuHdIb1sRcC3DPtGZodbGlOQa1nJWi4uma3A8fdreQINyZkjcR3VreE8dgDMBoAIDa6ea1hOCuYI8q3eAUBR2QdBuK5opR1ODeTbgF+H8WRixKOZjuP51NiLof2Vdf6flTcFhwSdTyopgrIk13nGY/HcNBliToN20/4rN4/gLkZkAOggzp58q9C4nfKl2ESQAfHLMT5SffWA4vx26uUDL299Dp5a1LSKTZo+jXFrOFtC1ccdYW0RQWOoG8betS42/cxHtzaSdEB7R8XI/AVF0N6PWb1u47hs3WFZDEbbHTnQHjuOuYfFPZRjkVoBaC0QDvVQpcid9jO8K6IthwbjsUfUHYhRmMRGuojyq5dwtsfbU/3j86v3sW7qQzGDuNPlVWzhEj2R7qHFPgE33A1+Fbw7wSd4176hXEANuCO+fxBAIrSjBW/uimXeGWmiUB99Lpj3n//Z"/>
          <p:cNvSpPr>
            <a:spLocks noChangeAspect="1" noChangeArrowheads="1"/>
          </p:cNvSpPr>
          <p:nvPr/>
        </p:nvSpPr>
        <p:spPr bwMode="auto">
          <a:xfrm>
            <a:off x="-428625" y="56167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29" y="733129"/>
            <a:ext cx="2691245" cy="1796549"/>
          </a:xfrm>
          <a:prstGeom prst="rect">
            <a:avLst/>
          </a:prstGeom>
          <a:ln>
            <a:solidFill>
              <a:srgbClr val="10559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84" y="2429406"/>
            <a:ext cx="2691245" cy="1801577"/>
          </a:xfrm>
          <a:prstGeom prst="rect">
            <a:avLst/>
          </a:prstGeom>
          <a:ln>
            <a:solidFill>
              <a:srgbClr val="105594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27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rrdb\Downloads\14916436651_6b30c02d9b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962" y="755887"/>
            <a:ext cx="2250959" cy="3372322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65365"/>
            <a:ext cx="8229600" cy="760134"/>
          </a:xfrm>
        </p:spPr>
        <p:txBody>
          <a:bodyPr/>
          <a:lstStyle/>
          <a:p>
            <a:r>
              <a:rPr lang="en-US" dirty="0"/>
              <a:t>TOD Office Work Program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506294"/>
            <a:ext cx="8229600" cy="3223022"/>
          </a:xfrm>
        </p:spPr>
        <p:txBody>
          <a:bodyPr>
            <a:noAutofit/>
          </a:bodyPr>
          <a:lstStyle/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US" sz="1600" dirty="0"/>
              <a:t> Projects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Create TOD on Council-owned land</a:t>
            </a:r>
            <a:br>
              <a:rPr lang="en-US" sz="1400" dirty="0"/>
            </a:b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US" sz="1600" dirty="0"/>
              <a:t> Programs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Convene TOD community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Hold forums on TOD topics</a:t>
            </a:r>
            <a:br>
              <a:rPr lang="en-US" sz="1400" dirty="0"/>
            </a:b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US" sz="1600" dirty="0"/>
              <a:t>Resources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Best Practices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Online public property database 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Regional and national workshops &amp; conferences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en-US" sz="1600" dirty="0"/>
              <a:t> Partnerships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Work with partner jurisdictions on TOD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en-US" sz="1400" dirty="0"/>
              <a:t>Connect the development community with Council resources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687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1A57E4-BCC2-4EC7-8428-09529278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5" y="559300"/>
            <a:ext cx="6844879" cy="1543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592D50-87D2-496A-83A3-04E6298C62A2}"/>
              </a:ext>
            </a:extLst>
          </p:cNvPr>
          <p:cNvGrpSpPr/>
          <p:nvPr/>
        </p:nvGrpSpPr>
        <p:grpSpPr>
          <a:xfrm>
            <a:off x="436275" y="2168432"/>
            <a:ext cx="6316821" cy="2835733"/>
            <a:chOff x="92765" y="2914860"/>
            <a:chExt cx="8422428" cy="37809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DC0F2-ED75-4D96-8CD3-21220CA47E0E}"/>
                </a:ext>
              </a:extLst>
            </p:cNvPr>
            <p:cNvSpPr txBox="1"/>
            <p:nvPr/>
          </p:nvSpPr>
          <p:spPr>
            <a:xfrm>
              <a:off x="92765" y="2914860"/>
              <a:ext cx="7752523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0ED62A-739F-4A92-9DE9-859BDCB48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26"/>
            <a:stretch/>
          </p:blipFill>
          <p:spPr>
            <a:xfrm>
              <a:off x="229774" y="3017054"/>
              <a:ext cx="2574472" cy="335280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B88EA4-1117-4781-8837-C000C42A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1791" y="2989265"/>
              <a:ext cx="2438402" cy="317025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42B270-EED7-4475-BB9C-E5FB087F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8480" y="3138313"/>
              <a:ext cx="2036713" cy="262525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D3C161-825F-4AF5-8930-5EF6E947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8151" y="3538246"/>
              <a:ext cx="2438402" cy="31575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1013-AFF3-4D51-AF44-9B92FA2D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35" y="361334"/>
            <a:ext cx="6172200" cy="620979"/>
          </a:xfrm>
        </p:spPr>
        <p:txBody>
          <a:bodyPr>
            <a:normAutofit/>
          </a:bodyPr>
          <a:lstStyle/>
          <a:p>
            <a:r>
              <a:rPr lang="en-US" sz="2400" dirty="0"/>
              <a:t>Public Property Database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30B88-AC4B-48FE-911C-A925C48A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75" t="21707" r="42396" b="4292"/>
          <a:stretch/>
        </p:blipFill>
        <p:spPr>
          <a:xfrm>
            <a:off x="1122076" y="1131981"/>
            <a:ext cx="2500296" cy="3573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59F73-903B-4CCE-B813-3D9F210F2991}"/>
              </a:ext>
            </a:extLst>
          </p:cNvPr>
          <p:cNvSpPr txBox="1"/>
          <p:nvPr/>
        </p:nvSpPr>
        <p:spPr>
          <a:xfrm>
            <a:off x="1342797" y="4705816"/>
            <a:ext cx="1688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Station Areas</a:t>
            </a:r>
          </a:p>
          <a:p>
            <a:pPr algn="ctr"/>
            <a:r>
              <a:rPr lang="en-US" sz="1100" dirty="0"/>
              <a:t>(½ mile circles)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159BC-01F2-4C2E-B32B-F699F3EDB32F}"/>
              </a:ext>
            </a:extLst>
          </p:cNvPr>
          <p:cNvSpPr txBox="1"/>
          <p:nvPr/>
        </p:nvSpPr>
        <p:spPr>
          <a:xfrm>
            <a:off x="4193061" y="4703650"/>
            <a:ext cx="2529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Robbinsdale Station Area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083730-5259-4871-8E21-FA82DDD4D25C}"/>
              </a:ext>
            </a:extLst>
          </p:cNvPr>
          <p:cNvGrpSpPr/>
          <p:nvPr/>
        </p:nvGrpSpPr>
        <p:grpSpPr>
          <a:xfrm>
            <a:off x="3959563" y="1245999"/>
            <a:ext cx="3193577" cy="3429000"/>
            <a:chOff x="4044561" y="1252786"/>
            <a:chExt cx="4258102" cy="457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AD0F71-604A-4A47-ACB6-518DEC650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48" t="20840" r="30203" b="6531"/>
            <a:stretch/>
          </p:blipFill>
          <p:spPr>
            <a:xfrm>
              <a:off x="4044561" y="1252786"/>
              <a:ext cx="4258102" cy="4572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B9E53F-E941-46DD-A4B3-235361ED6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1" t="72338" r="88744" b="10462"/>
            <a:stretch/>
          </p:blipFill>
          <p:spPr>
            <a:xfrm>
              <a:off x="4065704" y="4910386"/>
              <a:ext cx="1012591" cy="91440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0202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AD29-1EEA-431E-AE8B-AC1984F81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89" y="465365"/>
            <a:ext cx="8278238" cy="617648"/>
          </a:xfrm>
        </p:spPr>
        <p:txBody>
          <a:bodyPr>
            <a:normAutofit/>
          </a:bodyPr>
          <a:lstStyle/>
          <a:p>
            <a:r>
              <a:rPr lang="en-US" sz="2400" dirty="0"/>
              <a:t>TOD Funding Guide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4527" y="1245141"/>
            <a:ext cx="8531158" cy="3735421"/>
          </a:xfrm>
        </p:spPr>
        <p:txBody>
          <a:bodyPr>
            <a:noAutofit/>
          </a:bodyPr>
          <a:lstStyle/>
          <a:p>
            <a:pPr marL="0" indent="0">
              <a:spcAft>
                <a:spcPts val="200"/>
              </a:spcAft>
              <a:buNone/>
            </a:pPr>
            <a:r>
              <a:rPr lang="en-US" sz="1050" dirty="0"/>
              <a:t>2020 updated workbook of potential funding sources and  financing tools for projects constructed along TOD corridors for these types of projects:</a:t>
            </a:r>
          </a:p>
          <a:p>
            <a:pPr fontAlgn="b">
              <a:spcBef>
                <a:spcPts val="600"/>
              </a:spcBef>
              <a:spcAft>
                <a:spcPts val="200"/>
              </a:spcAft>
            </a:pPr>
            <a:r>
              <a:rPr lang="en-US" sz="900" dirty="0"/>
              <a:t>Infrastructure project financing strategies with focus on bicycle and pedestrian projects </a:t>
            </a:r>
          </a:p>
          <a:p>
            <a:pPr fontAlgn="b">
              <a:spcBef>
                <a:spcPts val="600"/>
              </a:spcBef>
              <a:spcAft>
                <a:spcPts val="200"/>
              </a:spcAft>
            </a:pPr>
            <a:r>
              <a:rPr lang="en-US" sz="900" dirty="0"/>
              <a:t>Housing development, especially affordable housing development, (new and rehabilitation)</a:t>
            </a:r>
          </a:p>
          <a:p>
            <a:pPr fontAlgn="b">
              <a:spcBef>
                <a:spcPts val="600"/>
              </a:spcBef>
              <a:spcAft>
                <a:spcPts val="200"/>
              </a:spcAft>
            </a:pPr>
            <a:r>
              <a:rPr lang="en-US" sz="900" dirty="0"/>
              <a:t>Commercial and retail projects (new and redevelopment)</a:t>
            </a:r>
          </a:p>
          <a:p>
            <a:pPr fontAlgn="b">
              <a:spcBef>
                <a:spcPts val="600"/>
              </a:spcBef>
              <a:spcAft>
                <a:spcPts val="200"/>
              </a:spcAft>
            </a:pPr>
            <a:r>
              <a:rPr lang="en-US" sz="900" dirty="0"/>
              <a:t>Mixed use projects that have corridor-wide potential</a:t>
            </a:r>
          </a:p>
          <a:p>
            <a:pPr fontAlgn="b">
              <a:spcBef>
                <a:spcPts val="600"/>
              </a:spcBef>
              <a:spcAft>
                <a:spcPts val="200"/>
              </a:spcAft>
            </a:pPr>
            <a:r>
              <a:rPr lang="en-US" sz="900" dirty="0"/>
              <a:t>Strategic site acquisition strategies for cities to use for all types of developments</a:t>
            </a:r>
          </a:p>
          <a:p>
            <a:pPr marL="0" indent="0" fontAlgn="b">
              <a:spcAft>
                <a:spcPts val="200"/>
              </a:spcAft>
              <a:buNone/>
            </a:pPr>
            <a:r>
              <a:rPr lang="en-US" sz="1050" dirty="0"/>
              <a:t>DATA Included: Program, Project type, Fund type, Amounts, Agency, Funding amount, Uses, Description, Timing, Who can apply, and contacts information</a:t>
            </a:r>
            <a:r>
              <a:rPr lang="en-US" sz="1100" dirty="0"/>
              <a:t>.</a:t>
            </a:r>
          </a:p>
          <a:p>
            <a:pPr marL="214313" indent="-21431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0000FF"/>
                </a:solidFill>
                <a:hlinkClick r:id="rId3"/>
              </a:rPr>
              <a:t>Minnesota Historical and Cultural Grants</a:t>
            </a:r>
            <a:r>
              <a:rPr lang="en-US" sz="900" b="1" dirty="0">
                <a:solidFill>
                  <a:srgbClr val="0000FF"/>
                </a:solidFill>
              </a:rPr>
              <a:t>:</a:t>
            </a:r>
            <a:r>
              <a:rPr lang="en-US" sz="900" dirty="0"/>
              <a:t> M</a:t>
            </a:r>
            <a:r>
              <a:rPr lang="en-US" sz="900" dirty="0">
                <a:solidFill>
                  <a:srgbClr val="000000"/>
                </a:solidFill>
              </a:rPr>
              <a:t>innesota Historical Society</a:t>
            </a:r>
            <a:r>
              <a:rPr lang="en-US" sz="900" dirty="0"/>
              <a:t> 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900" dirty="0">
                <a:solidFill>
                  <a:srgbClr val="000000"/>
                </a:solidFill>
              </a:rPr>
              <a:t>Small grants (&lt;$10,000) Large Grants (&gt; $10,000)</a:t>
            </a:r>
            <a:r>
              <a:rPr lang="en-US" sz="900" dirty="0"/>
              <a:t> </a:t>
            </a:r>
          </a:p>
          <a:p>
            <a:pPr marL="214313" indent="-21431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Intended to preserve and enhance Minnesota's cultural and historical resources, these grants are offered in various categories and for varying amounts.</a:t>
            </a:r>
            <a:r>
              <a:rPr lang="en-US" sz="900" dirty="0"/>
              <a:t> </a:t>
            </a:r>
          </a:p>
          <a:p>
            <a:pPr marL="214313" indent="-21431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i="1" dirty="0">
                <a:solidFill>
                  <a:srgbClr val="000000"/>
                </a:solidFill>
              </a:rPr>
              <a:t>April Small Grant Application Deadline: Friday, April 10, 2020; Large Grant FY 21 Pre-applications Deadline Friday, May 29, 2020; July Small Grant Application Deadline: Friday, July 10</a:t>
            </a:r>
            <a:r>
              <a:rPr lang="en-US" sz="900" dirty="0">
                <a:solidFill>
                  <a:srgbClr val="000000"/>
                </a:solidFill>
              </a:rPr>
              <a:t>, </a:t>
            </a:r>
            <a:r>
              <a:rPr lang="en-US" sz="900" i="1" dirty="0">
                <a:solidFill>
                  <a:srgbClr val="000000"/>
                </a:solidFill>
              </a:rPr>
              <a:t>2020</a:t>
            </a:r>
            <a:r>
              <a:rPr lang="en-US" sz="900" i="1" dirty="0"/>
              <a:t> </a:t>
            </a:r>
          </a:p>
          <a:p>
            <a:pPr marL="214313" indent="-214313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Educational organizations and institutions, units of Minnesota state or local government, nonprofit organizations, tribes</a:t>
            </a:r>
            <a:endParaRPr lang="en-US" sz="9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2974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 1">
      <a:dk1>
        <a:srgbClr val="000000"/>
      </a:dk1>
      <a:lt1>
        <a:srgbClr val="FFFFFF"/>
      </a:lt1>
      <a:dk2>
        <a:srgbClr val="0068AF"/>
      </a:dk2>
      <a:lt2>
        <a:srgbClr val="FFFFFF"/>
      </a:lt2>
      <a:accent1>
        <a:srgbClr val="EC1A2E"/>
      </a:accent1>
      <a:accent2>
        <a:srgbClr val="FFD2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roTransit_16x9" id="{67DCCE72-4417-934F-96B6-349306EDC3FE}" vid="{3F1CB8B9-F650-214B-A4E0-031B825ACF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MetroTransit_16x9</Template>
  <TotalTime>1518</TotalTime>
  <Words>1134</Words>
  <Application>Microsoft Office PowerPoint</Application>
  <PresentationFormat>On-screen Show (16:9)</PresentationFormat>
  <Paragraphs>186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Roboto Black</vt:lpstr>
      <vt:lpstr>Roboto Bold</vt:lpstr>
      <vt:lpstr>Office Theme</vt:lpstr>
      <vt:lpstr>Innovative Financing for Transit Oriented Development</vt:lpstr>
      <vt:lpstr> Innovative Financing for Transit Oriented Development </vt:lpstr>
      <vt:lpstr>WebEx guide</vt:lpstr>
      <vt:lpstr>TOD = Connections &amp; Choices</vt:lpstr>
      <vt:lpstr>TOD Policy Goals</vt:lpstr>
      <vt:lpstr>TOD Office Work Program</vt:lpstr>
      <vt:lpstr>PowerPoint Presentation</vt:lpstr>
      <vt:lpstr>Public Property Database</vt:lpstr>
      <vt:lpstr>TOD Funding Guide</vt:lpstr>
      <vt:lpstr> Developing Along a Transitway </vt:lpstr>
      <vt:lpstr>Development along a Transit Line</vt:lpstr>
      <vt:lpstr>Innovative Financing Strategies for TOD</vt:lpstr>
      <vt:lpstr>Innovative Financing Strategies for TOD</vt:lpstr>
      <vt:lpstr>Innovative Financing Strategies for TOD</vt:lpstr>
      <vt:lpstr>What Types of Innovative Financing Strategies were Discovered with this Project?</vt:lpstr>
      <vt:lpstr>What Types of Innovative Financing Strategies were Discovered with this Project?</vt:lpstr>
      <vt:lpstr>What are some strategies for providing 1st floor retail or active 1st floor uses?</vt:lpstr>
      <vt:lpstr>What are some strategies for providing 1st floor retail or active 1st floor uses?</vt:lpstr>
      <vt:lpstr>What are some strategies for providing 1st floor retail or active 1st floor uses?</vt:lpstr>
      <vt:lpstr>Are there more gaps in financing/funding TOD projects and if so, why?</vt:lpstr>
      <vt:lpstr>What are recommended best practices when working to get a deal done?</vt:lpstr>
      <vt:lpstr>Q&amp;A</vt:lpstr>
      <vt:lpstr>Panelists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Hansen, Kathryn</dc:creator>
  <cp:lastModifiedBy>Hansen, Kathryn</cp:lastModifiedBy>
  <cp:revision>41</cp:revision>
  <cp:lastPrinted>2020-07-22T04:40:36Z</cp:lastPrinted>
  <dcterms:created xsi:type="dcterms:W3CDTF">2020-07-14T21:15:45Z</dcterms:created>
  <dcterms:modified xsi:type="dcterms:W3CDTF">2020-07-22T17:21:19Z</dcterms:modified>
</cp:coreProperties>
</file>