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23"/>
  </p:notesMasterIdLst>
  <p:handoutMasterIdLst>
    <p:handoutMasterId r:id="rId24"/>
  </p:handoutMasterIdLst>
  <p:sldIdLst>
    <p:sldId id="947" r:id="rId6"/>
    <p:sldId id="949" r:id="rId7"/>
    <p:sldId id="2164" r:id="rId8"/>
    <p:sldId id="2744" r:id="rId9"/>
    <p:sldId id="1053" r:id="rId10"/>
    <p:sldId id="2743" r:id="rId11"/>
    <p:sldId id="2155" r:id="rId12"/>
    <p:sldId id="1054" r:id="rId13"/>
    <p:sldId id="2742" r:id="rId14"/>
    <p:sldId id="2737" r:id="rId15"/>
    <p:sldId id="977" r:id="rId16"/>
    <p:sldId id="2738" r:id="rId17"/>
    <p:sldId id="2739" r:id="rId18"/>
    <p:sldId id="2740" r:id="rId19"/>
    <p:sldId id="2745" r:id="rId20"/>
    <p:sldId id="2741" r:id="rId21"/>
    <p:sldId id="1652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863936-9D6D-FF9B-3006-0C8969D5AC0A}" name="Knight, Jake" initials="KJ" userId="S::jake.knight@metrotransit.org::d1a6a4e0-e7e3-4b91-b4c5-547511026edd" providerId="AD"/>
  <p188:author id="{42213240-5CA7-42A7-57E6-90A8FF246317}" name="Knight, Jake" initials="JK" userId="S::Jake.Knight@metrotransit.org::d1a6a4e0-e7e3-4b91-b4c5-547511026edd" providerId="AD"/>
  <p188:author id="{A6208241-5764-984E-8E5A-6833F6128D61}" name="Kurtz, Greta" initials="" userId="S::Greta.Kurtz@metrotransit.org::19aaccac-3bbd-4840-aa46-ac385bef9210" providerId="AD"/>
  <p188:author id="{9EBD6059-4779-2E9E-1669-C713ACD959F1}" name="Burrows, Kyle" initials="KB" userId="S::Kyle.Burrows@metrotransit.org::585a8367-ba54-4d20-9af4-35f5a9659e83" providerId="AD"/>
  <p188:author id="{D1744764-CC32-2E83-A1DA-02F9CA6D1FAD}" name="Katie Roth" initials="KR" userId="Katie Roth" providerId="None"/>
  <p188:author id="{5FF81BB0-A00F-15BB-9CC9-92FB0D6A743C}" name="Greta Kurtz" initials="GK" userId="Greta Kurtz" providerId="None"/>
  <p188:author id="{1B6C02F8-3AC2-792B-569D-2C959E81402A}" name="Kocak, Jordan" initials="JK" userId="S::Jordan.Kocak@metrotransit.org::f6dace2d-96b6-4b4a-b9f7-825277b1eb0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z, Leah" initials="JL" lastIdx="1" clrIdx="0">
    <p:extLst>
      <p:ext uri="{19B8F6BF-5375-455C-9EA6-DF929625EA0E}">
        <p15:presenceInfo xmlns:p15="http://schemas.microsoft.com/office/powerpoint/2012/main" userId="S::leah.janz@metrotransit.org::a1774303-522a-4c45-9d90-dd9943175d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B5"/>
    <a:srgbClr val="098752"/>
    <a:srgbClr val="E05100"/>
    <a:srgbClr val="473E3F"/>
    <a:srgbClr val="333339"/>
    <a:srgbClr val="3D4144"/>
    <a:srgbClr val="101C28"/>
    <a:srgbClr val="B5D6EC"/>
    <a:srgbClr val="D5EEF3"/>
    <a:srgbClr val="99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0F756-4711-829C-2DD4-0613E5956EBB}" v="80" dt="2026-03-30T18:39:46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8" autoAdjust="0"/>
    <p:restoredTop sz="85956" autoAdjust="0"/>
  </p:normalViewPr>
  <p:slideViewPr>
    <p:cSldViewPr snapToGrid="0">
      <p:cViewPr varScale="1">
        <p:scale>
          <a:sx n="84" d="100"/>
          <a:sy n="84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4/3/2026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ctr">
              <a:buFont typeface="Arial" panose="020B0604020202020204" pitchFamily="34" charset="0"/>
              <a:buChar char="•"/>
            </a:pPr>
            <a:endParaRPr lang="en-US" sz="1200" b="0" i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396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3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5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3B27F-5FD4-32C4-A506-B00CB65B0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55850D-F35A-F53B-4EAD-B849E81FE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B1EE9D-B432-B25F-E136-807383736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02BBA-AFDF-FB3D-6B49-6F519AAB9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57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4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5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4FA90-046B-E668-8E10-46BE00FED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DE802-FD69-D952-B410-E0617D4F1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F449E5-B6E9-27F9-141F-FFCB96B0E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A26BD-C919-D312-DC8B-F612E4732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1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Route 80 replaced by H Line and Bronze Line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Route 3B replaced by route 66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66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enorite" panose="00000500000000000000" pitchFamily="2" charset="0"/>
              </a:rPr>
              <a:t>20-25% faster than existing local bus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48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included at station platforms: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Push button heating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9” curbs for near level boarding 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enables easier boarding and alighting for folks with mobility limitations while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still allowing ramp deployment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69F4D-7EC2-8975-1472-BEAEF00D7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46290-C3FE-7C62-06E0-FA62F8652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81CEF-B927-038D-5640-B5AE499E7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D0BE2-CBA2-201E-9258-9C3BCAC45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79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4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7728AE7-9781-4746-8415-01CB58B45CD4}"/>
              </a:ext>
            </a:extLst>
          </p:cNvPr>
          <p:cNvSpPr/>
          <p:nvPr userDrawn="1"/>
        </p:nvSpPr>
        <p:spPr bwMode="white">
          <a:xfrm>
            <a:off x="0" y="4461628"/>
            <a:ext cx="12192000" cy="239637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475"/>
            <a:ext cx="8128535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1081"/>
            <a:ext cx="8656921" cy="1087394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pic>
        <p:nvPicPr>
          <p:cNvPr id="4" name="Picture 3" descr="a logo of Metro Transit, a service of the Metropolitan Council">
            <a:extLst>
              <a:ext uri="{FF2B5EF4-FFF2-40B4-BE49-F238E27FC236}">
                <a16:creationId xmlns:a16="http://schemas.microsoft.com/office/drawing/2014/main" id="{A63BC0E8-9ED4-0B42-B7A7-2E39BBA7B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5902112"/>
            <a:ext cx="2400300" cy="543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986FC4-3351-3744-8D76-CA74FEF5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5" name="Picture 4" descr="METRO logo">
            <a:extLst>
              <a:ext uri="{FF2B5EF4-FFF2-40B4-BE49-F238E27FC236}">
                <a16:creationId xmlns:a16="http://schemas.microsoft.com/office/drawing/2014/main" id="{DC0F1BD8-B224-2A44-BB26-9649EF48FE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58828" y="1766791"/>
            <a:ext cx="4874343" cy="11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Yellow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Purpl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0231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2598820"/>
            <a:ext cx="11658600" cy="785825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 err="1"/>
              <a:t>firstname.lastname@metrotransit.org</a:t>
            </a:r>
            <a:endParaRPr lang="en-US"/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10002253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>
          <a:xfrm>
            <a:off x="838200" y="6356350"/>
            <a:ext cx="1462668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021451-1323-8343-A27E-BAF75715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32"/>
            <a:ext cx="12192000" cy="139773"/>
          </a:xfrm>
          <a:prstGeom prst="rect">
            <a:avLst/>
          </a:prstGeom>
        </p:spPr>
      </p:pic>
      <p:pic>
        <p:nvPicPr>
          <p:cNvPr id="10" name="Graphic 5" descr="METRO logo">
            <a:extLst>
              <a:ext uri="{FF2B5EF4-FFF2-40B4-BE49-F238E27FC236}">
                <a16:creationId xmlns:a16="http://schemas.microsoft.com/office/drawing/2014/main" id="{61922CB5-F6E2-3742-85E1-73DE5549F4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89352" y="678931"/>
            <a:ext cx="160796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ver 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-2"/>
            <a:ext cx="12192000" cy="431982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picture. Ensure there is adequate contrast in the image so that the logo can be easily read and recognized on top of the image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696"/>
            <a:ext cx="6583017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0560"/>
            <a:ext cx="10530840" cy="1088136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FD358-6985-1D46-8FE0-BB33EA7ED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10" name="Picture 9" descr="a logo of Metro Transit, a service of the Metropolitan Council">
            <a:extLst>
              <a:ext uri="{FF2B5EF4-FFF2-40B4-BE49-F238E27FC236}">
                <a16:creationId xmlns:a16="http://schemas.microsoft.com/office/drawing/2014/main" id="{99C9B6B0-3C94-CD4B-9F7B-C580D42A7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5902112"/>
            <a:ext cx="2400300" cy="543225"/>
          </a:xfrm>
          <a:prstGeom prst="rect">
            <a:avLst/>
          </a:prstGeom>
        </p:spPr>
      </p:pic>
      <p:pic>
        <p:nvPicPr>
          <p:cNvPr id="14" name="Graphic 5" descr="METRO logo">
            <a:extLst>
              <a:ext uri="{FF2B5EF4-FFF2-40B4-BE49-F238E27FC236}">
                <a16:creationId xmlns:a16="http://schemas.microsoft.com/office/drawing/2014/main" id="{E6C2CCF5-F2BB-D04D-845A-1BF01D1F9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998242" y="328009"/>
            <a:ext cx="160796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3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696"/>
            <a:ext cx="6583017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-2"/>
            <a:ext cx="12192000" cy="431982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0560"/>
            <a:ext cx="10530840" cy="1088136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pic>
        <p:nvPicPr>
          <p:cNvPr id="8" name="Graphic 5" descr="METRO logo">
            <a:extLst>
              <a:ext uri="{FF2B5EF4-FFF2-40B4-BE49-F238E27FC236}">
                <a16:creationId xmlns:a16="http://schemas.microsoft.com/office/drawing/2014/main" id="{47749F42-F839-D442-8DCA-8738F96EC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032942" y="6080401"/>
            <a:ext cx="1607964" cy="365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1FD358-6985-1D46-8FE0-BB33EA7ED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um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463040"/>
            <a:ext cx="10515600" cy="443484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2459773" y="6171773"/>
            <a:ext cx="135859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171772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838200" y="6171773"/>
            <a:ext cx="1462668" cy="365125"/>
          </a:xfrm>
        </p:spPr>
        <p:txBody>
          <a:bodyPr/>
          <a:lstStyle>
            <a:lvl1pPr algn="l"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9DB1A-75D0-D24E-8670-09FE2691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208"/>
            <a:ext cx="12192000" cy="139773"/>
          </a:xfrm>
          <a:prstGeom prst="rect">
            <a:avLst/>
          </a:prstGeom>
        </p:spPr>
      </p:pic>
      <p:pic>
        <p:nvPicPr>
          <p:cNvPr id="9" name="Graphic 5" descr="METRO logo">
            <a:extLst>
              <a:ext uri="{FF2B5EF4-FFF2-40B4-BE49-F238E27FC236}">
                <a16:creationId xmlns:a16="http://schemas.microsoft.com/office/drawing/2014/main" id="{287060EC-3AA8-DF44-9528-B69ACCB35B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89352" y="6171771"/>
            <a:ext cx="160796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2238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463039"/>
            <a:ext cx="4846320" cy="443484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2459773" y="6171773"/>
            <a:ext cx="135859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171772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838200" y="6171773"/>
            <a:ext cx="1462668" cy="365125"/>
          </a:xfrm>
        </p:spPr>
        <p:txBody>
          <a:bodyPr/>
          <a:lstStyle>
            <a:lvl1pPr algn="l"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9DB1A-75D0-D24E-8670-09FE2691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208"/>
            <a:ext cx="12192000" cy="1397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7480" y="1463039"/>
            <a:ext cx="4846320" cy="443484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5" descr="METRO logo">
            <a:extLst>
              <a:ext uri="{FF2B5EF4-FFF2-40B4-BE49-F238E27FC236}">
                <a16:creationId xmlns:a16="http://schemas.microsoft.com/office/drawing/2014/main" id="{FD4863DD-F97A-8A4F-A450-B104A9FA4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89352" y="6171771"/>
            <a:ext cx="160796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2238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2459773" y="6171773"/>
            <a:ext cx="135859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171772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838200" y="6171773"/>
            <a:ext cx="1462668" cy="365125"/>
          </a:xfrm>
        </p:spPr>
        <p:txBody>
          <a:bodyPr/>
          <a:lstStyle>
            <a:lvl1pPr algn="l"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9DB1A-75D0-D24E-8670-09FE2691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208"/>
            <a:ext cx="12192000" cy="139773"/>
          </a:xfrm>
          <a:prstGeom prst="rect">
            <a:avLst/>
          </a:prstGeom>
        </p:spPr>
      </p:pic>
      <p:pic>
        <p:nvPicPr>
          <p:cNvPr id="12" name="Graphic 5" descr="METRO logo">
            <a:extLst>
              <a:ext uri="{FF2B5EF4-FFF2-40B4-BE49-F238E27FC236}">
                <a16:creationId xmlns:a16="http://schemas.microsoft.com/office/drawing/2014/main" id="{FD4863DD-F97A-8A4F-A450-B104A9FA4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89352" y="6171771"/>
            <a:ext cx="1607964" cy="36576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65840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03BB34-220D-5F48-9A75-9C9752418644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2450592"/>
            <a:ext cx="10512424" cy="3447288"/>
          </a:xfrm>
          <a:noFill/>
        </p:spPr>
        <p:txBody>
          <a:bodyPr lIns="0" rIns="0" numCol="2" spcCol="91440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34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2238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2459773" y="6171773"/>
            <a:ext cx="135859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171772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838200" y="6171773"/>
            <a:ext cx="1462668" cy="365125"/>
          </a:xfrm>
        </p:spPr>
        <p:txBody>
          <a:bodyPr/>
          <a:lstStyle>
            <a:lvl1pPr algn="l"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9DB1A-75D0-D24E-8670-09FE2691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208"/>
            <a:ext cx="12192000" cy="139773"/>
          </a:xfrm>
          <a:prstGeom prst="rect">
            <a:avLst/>
          </a:prstGeom>
        </p:spPr>
      </p:pic>
      <p:pic>
        <p:nvPicPr>
          <p:cNvPr id="12" name="Graphic 5" descr="METRO logo">
            <a:extLst>
              <a:ext uri="{FF2B5EF4-FFF2-40B4-BE49-F238E27FC236}">
                <a16:creationId xmlns:a16="http://schemas.microsoft.com/office/drawing/2014/main" id="{FD4863DD-F97A-8A4F-A450-B104A9FA4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89352" y="6171771"/>
            <a:ext cx="1607964" cy="36576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65840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20C8BF-B321-DC4B-8445-98553B51201D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2450592"/>
            <a:ext cx="4846320" cy="3447288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992AA05-4981-9349-A737-73F69064E58A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504432" y="2450592"/>
            <a:ext cx="4846320" cy="3447288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10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stacke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2238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3840477"/>
            <a:ext cx="10515600" cy="2057401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2459773" y="6171773"/>
            <a:ext cx="135859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171772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838200" y="6171773"/>
            <a:ext cx="1462668" cy="365125"/>
          </a:xfrm>
        </p:spPr>
        <p:txBody>
          <a:bodyPr/>
          <a:lstStyle>
            <a:lvl1pPr algn="l"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9DB1A-75D0-D24E-8670-09FE2691E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208"/>
            <a:ext cx="12192000" cy="1397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63040"/>
            <a:ext cx="10515600" cy="2057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5" descr="METRO logo">
            <a:extLst>
              <a:ext uri="{FF2B5EF4-FFF2-40B4-BE49-F238E27FC236}">
                <a16:creationId xmlns:a16="http://schemas.microsoft.com/office/drawing/2014/main" id="{E3BB130F-4A54-1143-9132-617FBECE8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89352" y="6171771"/>
            <a:ext cx="160796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2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199" y="1463040"/>
            <a:ext cx="6236208" cy="443484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463040"/>
            <a:ext cx="4535424" cy="443484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2464565" y="6164216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178283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843210" y="6158487"/>
            <a:ext cx="1462668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A0CEB7-1E1D-8249-9356-3756001BC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208"/>
            <a:ext cx="12192000" cy="139773"/>
          </a:xfrm>
          <a:prstGeom prst="rect">
            <a:avLst/>
          </a:prstGeom>
        </p:spPr>
      </p:pic>
      <p:pic>
        <p:nvPicPr>
          <p:cNvPr id="15" name="Graphic 5" descr="METRO logo">
            <a:extLst>
              <a:ext uri="{FF2B5EF4-FFF2-40B4-BE49-F238E27FC236}">
                <a16:creationId xmlns:a16="http://schemas.microsoft.com/office/drawing/2014/main" id="{6961DB4B-F0E0-044D-A12E-B2B364011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89352" y="6171771"/>
            <a:ext cx="160796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10396728" y="6356350"/>
            <a:ext cx="14626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45" r:id="rId3"/>
    <p:sldLayoutId id="2147483847" r:id="rId4"/>
    <p:sldLayoutId id="2147483848" r:id="rId5"/>
    <p:sldLayoutId id="2147483858" r:id="rId6"/>
    <p:sldLayoutId id="2147483860" r:id="rId7"/>
    <p:sldLayoutId id="2147483852" r:id="rId8"/>
    <p:sldLayoutId id="2147483826" r:id="rId9"/>
    <p:sldLayoutId id="2147483732" r:id="rId10"/>
    <p:sldLayoutId id="2147483733" r:id="rId11"/>
    <p:sldLayoutId id="2147483856" r:id="rId12"/>
    <p:sldLayoutId id="2147483821" r:id="rId13"/>
    <p:sldLayoutId id="214748379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enorit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System Font Regular"/>
        <a:buChar char="–"/>
        <a:defRPr sz="2100" kern="1200">
          <a:solidFill>
            <a:schemeClr val="tx2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rotransit.org/h-line-projec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B23D-1183-9C45-8088-EA0C45C4C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METRO H Line Draft Corridor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DEF2A-0AA2-4D4F-95BD-1FF9F4A19C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2960" y="5568696"/>
            <a:ext cx="9216331" cy="836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enorite"/>
              </a:rPr>
              <a:t>Transportation Accessibility Advisory Committee | April 1, 2026</a:t>
            </a:r>
            <a:endParaRPr lang="en-US" dirty="0"/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39D088-1952-981D-BC08-AF8286E0F2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phic 8" descr="Metro Transit logo">
            <a:extLst>
              <a:ext uri="{FF2B5EF4-FFF2-40B4-BE49-F238E27FC236}">
                <a16:creationId xmlns:a16="http://schemas.microsoft.com/office/drawing/2014/main" id="{FC0BB314-C307-9D3A-2882-D91F266A9C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914" y="1920240"/>
            <a:ext cx="395817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5B74-3046-7F82-70A7-097AC527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6025"/>
          </a:xfrm>
        </p:spPr>
        <p:txBody>
          <a:bodyPr>
            <a:normAutofit/>
          </a:bodyPr>
          <a:lstStyle/>
          <a:p>
            <a:r>
              <a:rPr lang="en-US"/>
              <a:t>Planning phase – focus is on station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ADAB8-0CB1-9524-368A-B0875F9B3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3675"/>
            <a:ext cx="11070265" cy="443388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>
                <a:latin typeface="Tenorite"/>
              </a:rPr>
              <a:t>Identify, evaluate, and finalize </a:t>
            </a:r>
            <a:r>
              <a:rPr lang="en-US" b="1">
                <a:latin typeface="Tenorite"/>
              </a:rPr>
              <a:t>station and platform locations</a:t>
            </a:r>
          </a:p>
          <a:p>
            <a:r>
              <a:rPr lang="en-US" b="1">
                <a:latin typeface="Tenorite"/>
              </a:rPr>
              <a:t>Corridor Plan </a:t>
            </a:r>
            <a:r>
              <a:rPr lang="en-US">
                <a:latin typeface="Tenorite"/>
              </a:rPr>
              <a:t>establishes policy basis for H Line station locations</a:t>
            </a:r>
          </a:p>
          <a:p>
            <a:r>
              <a:rPr lang="en-US" b="1">
                <a:latin typeface="Tenorite"/>
              </a:rPr>
              <a:t>Engage riders and the public</a:t>
            </a:r>
          </a:p>
          <a:p>
            <a:pPr lvl="1"/>
            <a:r>
              <a:rPr lang="en-US">
                <a:latin typeface="Tenorite"/>
              </a:rPr>
              <a:t>Share information about the project and how to participate</a:t>
            </a:r>
          </a:p>
          <a:p>
            <a:pPr lvl="1"/>
            <a:r>
              <a:rPr lang="en-US">
                <a:latin typeface="Tenorite"/>
              </a:rPr>
              <a:t>Collect input and feedback to shape the contents of the Corridor Plan</a:t>
            </a:r>
          </a:p>
          <a:p>
            <a:r>
              <a:rPr lang="en-US">
                <a:latin typeface="Tenorite"/>
              </a:rPr>
              <a:t>Gather input and coordinate with agency and public partners</a:t>
            </a:r>
          </a:p>
          <a:p>
            <a:pPr lvl="1"/>
            <a:r>
              <a:rPr lang="en-US">
                <a:latin typeface="Tenorite"/>
              </a:rPr>
              <a:t>Saint Paul, Ramsey County, Minneapolis, Hennepin County, MnDOT, U of M, MPRB </a:t>
            </a:r>
            <a:endParaRPr lang="en-US"/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7D163-FEEC-4835-F164-F721C8AA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0"/>
            <a:ext cx="6219825" cy="1685925"/>
          </a:xfrm>
        </p:spPr>
        <p:txBody>
          <a:bodyPr/>
          <a:lstStyle/>
          <a:p>
            <a:r>
              <a:rPr lang="en-US"/>
              <a:t>What is included in the Corridor Plan?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815465"/>
            <a:ext cx="5705475" cy="443484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latin typeface="Tenorite"/>
              </a:rPr>
              <a:t>Proposed </a:t>
            </a:r>
            <a:r>
              <a:rPr lang="en-US" b="1" dirty="0">
                <a:latin typeface="Tenorite"/>
              </a:rPr>
              <a:t>station </a:t>
            </a:r>
            <a:r>
              <a:rPr lang="en-US" dirty="0">
                <a:latin typeface="Tenorite"/>
              </a:rPr>
              <a:t>locations </a:t>
            </a:r>
          </a:p>
          <a:p>
            <a:r>
              <a:rPr lang="en-US" dirty="0">
                <a:latin typeface="Tenorite"/>
              </a:rPr>
              <a:t>Proposed </a:t>
            </a:r>
            <a:r>
              <a:rPr lang="en-US" b="1" dirty="0">
                <a:latin typeface="Tenorite"/>
              </a:rPr>
              <a:t>platform </a:t>
            </a:r>
            <a:r>
              <a:rPr lang="en-US" dirty="0">
                <a:latin typeface="Tenorite"/>
              </a:rPr>
              <a:t>locations</a:t>
            </a:r>
            <a:r>
              <a:rPr lang="en-US" b="1" dirty="0">
                <a:latin typeface="Tenorite"/>
              </a:rPr>
              <a:t> </a:t>
            </a:r>
            <a:r>
              <a:rPr lang="en-US" dirty="0">
                <a:latin typeface="Tenorite"/>
              </a:rPr>
              <a:t>within the station intersection</a:t>
            </a:r>
          </a:p>
          <a:p>
            <a:r>
              <a:rPr lang="en-US" dirty="0">
                <a:latin typeface="Tenorite"/>
              </a:rPr>
              <a:t>Information about how and why proposed locations were determined</a:t>
            </a:r>
          </a:p>
        </p:txBody>
      </p:sp>
      <p:pic>
        <p:nvPicPr>
          <p:cNvPr id="14" name="Picture 13" descr="Illustration showing the relationship between BRT stations and platforms, with each station typically consisting of two platforms. Arrows point from a line with a labeled station toward two rectangles at opposite ends of a street intersection both labeled &quot;BRT Platform&quot;">
            <a:extLst>
              <a:ext uri="{FF2B5EF4-FFF2-40B4-BE49-F238E27FC236}">
                <a16:creationId xmlns:a16="http://schemas.microsoft.com/office/drawing/2014/main" id="{DEB23591-21B3-4410-A46A-DC886ACF88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969" r="1084" b="2707"/>
          <a:stretch/>
        </p:blipFill>
        <p:spPr>
          <a:xfrm>
            <a:off x="7143750" y="371475"/>
            <a:ext cx="4276726" cy="55264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D02B5-39C8-8B84-4102-BCCCADF8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2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66DD-E596-5637-3A84-E2C4AD66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941424" cy="1216025"/>
          </a:xfrm>
        </p:spPr>
        <p:txBody>
          <a:bodyPr>
            <a:normAutofit fontScale="90000"/>
          </a:bodyPr>
          <a:lstStyle/>
          <a:p>
            <a:r>
              <a:rPr lang="en-US"/>
              <a:t>Draft Corridor Plan proposed station and platform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A55BF-45A9-8226-0267-EDAE29A87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39"/>
            <a:ext cx="10941424" cy="4434841"/>
          </a:xfrm>
        </p:spPr>
        <p:txBody>
          <a:bodyPr/>
          <a:lstStyle/>
          <a:p>
            <a:r>
              <a:rPr lang="en-US" dirty="0"/>
              <a:t>Station </a:t>
            </a:r>
            <a:r>
              <a:rPr lang="en-US" b="1" dirty="0"/>
              <a:t>concepts</a:t>
            </a:r>
            <a:r>
              <a:rPr lang="en-US" dirty="0"/>
              <a:t> illustrating platform locations in context</a:t>
            </a:r>
          </a:p>
          <a:p>
            <a:r>
              <a:rPr lang="en-US" dirty="0"/>
              <a:t>Coordinated project information</a:t>
            </a:r>
          </a:p>
          <a:p>
            <a:r>
              <a:rPr lang="en-US" dirty="0">
                <a:latin typeface="Tenorite"/>
              </a:rPr>
              <a:t>Station and platform </a:t>
            </a:r>
            <a:r>
              <a:rPr lang="en-US" b="1" dirty="0">
                <a:latin typeface="Tenorite"/>
              </a:rPr>
              <a:t>designs</a:t>
            </a:r>
            <a:r>
              <a:rPr lang="en-US" dirty="0">
                <a:latin typeface="Tenorite"/>
              </a:rPr>
              <a:t> will be finalized during the engineering phase (2026-2027)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AB601-D93B-8FB7-28CF-5FAE7652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0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A7D0-92D0-DD4C-DD33-6C54A8FE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 Corridor Plan public comment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920BF-3307-4848-7E77-FE66D4849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39"/>
            <a:ext cx="10515600" cy="4434840"/>
          </a:xfrm>
        </p:spPr>
        <p:txBody>
          <a:bodyPr>
            <a:normAutofit/>
          </a:bodyPr>
          <a:lstStyle/>
          <a:p>
            <a:r>
              <a:rPr lang="en-US" b="1" dirty="0"/>
              <a:t>6-week public comment period: </a:t>
            </a:r>
            <a:br>
              <a:rPr lang="en-US" b="1" dirty="0"/>
            </a:br>
            <a:r>
              <a:rPr lang="en-US" b="1" dirty="0"/>
              <a:t>March 23 – May 4 </a:t>
            </a:r>
          </a:p>
          <a:p>
            <a:r>
              <a:rPr lang="en-US" dirty="0"/>
              <a:t>Preceded by several months building awareness about the project</a:t>
            </a:r>
          </a:p>
          <a:p>
            <a:pPr lvl="1"/>
            <a:r>
              <a:rPr lang="en-US" dirty="0"/>
              <a:t>Community spaces, events, and neighborhood organizations</a:t>
            </a:r>
          </a:p>
          <a:p>
            <a:pPr lvl="1"/>
            <a:r>
              <a:rPr lang="en-US" dirty="0"/>
              <a:t>In-reach with Metro Transit operators</a:t>
            </a:r>
          </a:p>
          <a:p>
            <a:r>
              <a:rPr lang="en-US" dirty="0"/>
              <a:t>Survey used as primary tool for collecting input – online and paper versions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C2F0D-63FE-A429-B78A-D7A36C4B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8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EFBC1-0EC6-80E3-7B94-5DEC1FC6F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7A60-7E0F-7858-3E2F-83436F95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engagement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EF895-958F-BEFC-1344-3BB2489F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0D030D-0F2E-20C4-8AE7-0BB41773F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43484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Our goal is to collect feedback via online and in-person surveys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Tenorite"/>
              </a:rPr>
              <a:t>Engage riders on buses and at bus stops</a:t>
            </a:r>
            <a:endParaRPr lang="en-US" dirty="0">
              <a:latin typeface="Tenorite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Tenorite"/>
              </a:rPr>
              <a:t>Postcard mailed to all homes, businesses, and property owners along the </a:t>
            </a:r>
            <a:r>
              <a:rPr lang="en-US" dirty="0">
                <a:latin typeface="Tenorite"/>
              </a:rPr>
              <a:t>corridor</a:t>
            </a:r>
            <a:endParaRPr lang="en-US">
              <a:latin typeface="Tenorite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enorite"/>
              </a:rPr>
              <a:t>Followed by supplemental letter with more detailed information to neighbors nearest stations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enorite"/>
              </a:rPr>
              <a:t>Targeted door knocking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enorite"/>
              </a:rPr>
              <a:t>Lawn signs and </a:t>
            </a:r>
            <a:r>
              <a:rPr lang="en-US" err="1">
                <a:latin typeface="Tenorite"/>
              </a:rPr>
              <a:t>flyering</a:t>
            </a:r>
            <a:endParaRPr lang="en-US">
              <a:latin typeface="Tenorite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 several languages </a:t>
            </a:r>
          </a:p>
        </p:txBody>
      </p:sp>
    </p:spTree>
    <p:extLst>
      <p:ext uri="{BB962C8B-B14F-4D97-AF65-F5344CB8AC3E}">
        <p14:creationId xmlns:p14="http://schemas.microsoft.com/office/powerpoint/2010/main" val="416581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D74786-6F0F-AB9F-F44A-8713E318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partners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29E99-78C6-1ED8-AECD-9D41CF392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Collaboration with: Hennepin County, Ramsey County, City of Minneapolis, City of St. Paul, University of Minnesota, and Minneapolis Park and Rec Board</a:t>
            </a:r>
          </a:p>
          <a:p>
            <a:r>
              <a:rPr lang="en-US" dirty="0"/>
              <a:t>Blue Line Extension</a:t>
            </a:r>
          </a:p>
          <a:p>
            <a:r>
              <a:rPr lang="en-US" dirty="0"/>
              <a:t>Washington Ave Bikeway Project</a:t>
            </a:r>
          </a:p>
          <a:p>
            <a:r>
              <a:rPr lang="en-US" dirty="0"/>
              <a:t>Como Ave SE Corridor Improvements</a:t>
            </a:r>
          </a:p>
          <a:p>
            <a:r>
              <a:rPr lang="en-US" dirty="0"/>
              <a:t>Maryland Ave Corridor Study</a:t>
            </a:r>
          </a:p>
          <a:p>
            <a:r>
              <a:rPr lang="en-US" dirty="0"/>
              <a:t>Bronze Line</a:t>
            </a:r>
          </a:p>
          <a:p>
            <a:r>
              <a:rPr lang="en-US" dirty="0"/>
              <a:t>White Bear Ave Corridor Study</a:t>
            </a:r>
          </a:p>
          <a:p>
            <a:r>
              <a:rPr lang="en-US" dirty="0"/>
              <a:t>Reconstructing all non-compliant curb ramps at every quadrant of every station location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8340E-E3A8-71A7-4F3F-27D0F92E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27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6D167-9E83-0A5F-3283-E40A9F66A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627C-72AF-1AA2-47DE-D30DE410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Corridor Plan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A833-2B28-5B4D-F4EE-C5E2C99E9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first of two public comment periods</a:t>
            </a:r>
          </a:p>
          <a:p>
            <a:r>
              <a:rPr lang="en-US" dirty="0"/>
              <a:t>Public comment period #2: August – September 2026</a:t>
            </a:r>
          </a:p>
          <a:p>
            <a:r>
              <a:rPr lang="en-US" dirty="0"/>
              <a:t>Final corridor plan approved: Fall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C4228-D1C3-195C-496F-69EF118B15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168194" y="6162657"/>
            <a:ext cx="216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Subject to change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A13790-6A96-02DF-8E4E-664E889F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0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EC75-2C76-46C4-C155-9FB53C21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8"/>
            <a:ext cx="10515600" cy="1216025"/>
          </a:xfrm>
        </p:spPr>
        <p:txBody>
          <a:bodyPr anchor="b">
            <a:normAutofit/>
          </a:bodyPr>
          <a:lstStyle/>
          <a:p>
            <a:r>
              <a:rPr lang="en-US" dirty="0"/>
              <a:t>Help us plan H Line station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9E167-A25B-20DB-35FF-F2CFCABB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39"/>
            <a:ext cx="4846320" cy="443484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metrotransit.org/h-line-project</a:t>
            </a:r>
            <a:endParaRPr lang="en-US" dirty="0"/>
          </a:p>
          <a:p>
            <a:r>
              <a:rPr lang="en-US" dirty="0"/>
              <a:t>Review the </a:t>
            </a:r>
            <a:r>
              <a:rPr lang="en-US" b="1" dirty="0"/>
              <a:t>Draft Corridor Plan </a:t>
            </a:r>
            <a:r>
              <a:rPr lang="en-US" dirty="0"/>
              <a:t>and share your feedback</a:t>
            </a:r>
          </a:p>
          <a:p>
            <a:pPr lvl="1"/>
            <a:r>
              <a:rPr lang="en-US" sz="2500" dirty="0"/>
              <a:t>Complete our survey</a:t>
            </a:r>
            <a:endParaRPr lang="en-US" sz="2500" dirty="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sz="2500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HLine@metrotransit.org</a:t>
            </a:r>
            <a:endParaRPr lang="en-US" sz="2500" dirty="0"/>
          </a:p>
          <a:p>
            <a:r>
              <a:rPr lang="en-US" dirty="0"/>
              <a:t>Comment by </a:t>
            </a:r>
            <a:r>
              <a:rPr lang="en-US" b="1" dirty="0"/>
              <a:t>May 4</a:t>
            </a:r>
          </a:p>
          <a:p>
            <a:r>
              <a:rPr lang="en-US" dirty="0"/>
              <a:t>Sign up for the H Line Update newsletter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891D9-184B-7288-BDCC-BB53AABF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71773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7" name="Picture 6" descr="QR code for survey">
            <a:extLst>
              <a:ext uri="{FF2B5EF4-FFF2-40B4-BE49-F238E27FC236}">
                <a16:creationId xmlns:a16="http://schemas.microsoft.com/office/drawing/2014/main" id="{C7842737-0338-6CB1-F094-5AE969DF3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13220" y="1463039"/>
            <a:ext cx="4434840" cy="4434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F55F-1412-82A8-65DF-35E47DCB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28005" cy="1216025"/>
          </a:xfrm>
        </p:spPr>
        <p:txBody>
          <a:bodyPr>
            <a:normAutofit/>
          </a:bodyPr>
          <a:lstStyle/>
          <a:p>
            <a:r>
              <a:rPr lang="en-US" sz="3200"/>
              <a:t>H Line identification history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976A772-4BC7-A32E-7DB5-5E4BB860D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3040"/>
            <a:ext cx="10528005" cy="4434840"/>
          </a:xfrm>
        </p:spPr>
        <p:txBody>
          <a:bodyPr>
            <a:normAutofit/>
          </a:bodyPr>
          <a:lstStyle/>
          <a:p>
            <a:r>
              <a:rPr lang="en-US" dirty="0"/>
              <a:t>2019-2021: Network Next established the next three BRT lines (F, G, and H lines)</a:t>
            </a:r>
          </a:p>
          <a:p>
            <a:pPr lvl="1"/>
            <a:r>
              <a:rPr lang="en-US" dirty="0"/>
              <a:t>Four step process evaluated 19 candidate corridors, narrowed down to identify three</a:t>
            </a:r>
          </a:p>
          <a:p>
            <a:pPr lvl="1"/>
            <a:r>
              <a:rPr lang="en-US" dirty="0"/>
              <a:t>Multiple technical evaluation and engagement periods between Fall 2019 and Spring 2021</a:t>
            </a:r>
          </a:p>
          <a:p>
            <a:r>
              <a:rPr lang="en-US" dirty="0"/>
              <a:t>March 2021: Como/Maryland corridor identified as the METRO H Line and adopted by the Metropolitan Council</a:t>
            </a:r>
          </a:p>
          <a:p>
            <a:r>
              <a:rPr lang="en-US" dirty="0"/>
              <a:t>H Line subsequently adopted into the regional Transportation Policy Plan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CC77566-06CB-C7C2-A047-26A49796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7A728-804F-6777-2B41-B5518EFEE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C29C5B3A-5D6D-349F-EE27-50B6E837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6025"/>
          </a:xfrm>
        </p:spPr>
        <p:txBody>
          <a:bodyPr>
            <a:normAutofit/>
          </a:bodyPr>
          <a:lstStyle/>
          <a:p>
            <a:r>
              <a:rPr lang="en-US"/>
              <a:t>METRO H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73D42E-620A-DAC9-80CF-D71CC18E2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5"/>
            <a:ext cx="10515599" cy="443388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8th arterial BRT line in the METRO network</a:t>
            </a:r>
          </a:p>
          <a:p>
            <a:r>
              <a:rPr lang="en-US" dirty="0"/>
              <a:t>Downtown Minneapolis to Sun Ray Transit Center on Saint Paul’s East Side</a:t>
            </a:r>
          </a:p>
          <a:p>
            <a:r>
              <a:rPr lang="en-US" dirty="0"/>
              <a:t>New crosstown service filling a gap along Maryland Ave</a:t>
            </a:r>
          </a:p>
          <a:p>
            <a:r>
              <a:rPr lang="en-US" dirty="0">
                <a:latin typeface="Tenorite"/>
              </a:rPr>
              <a:t>Connects to existing and Planned METRO lines</a:t>
            </a:r>
          </a:p>
          <a:p>
            <a:pPr lvl="1"/>
            <a:r>
              <a:rPr lang="en-US">
                <a:latin typeface="Tenorite"/>
              </a:rPr>
              <a:t>A Line, E Line, Green Line, and Gold Line</a:t>
            </a:r>
          </a:p>
          <a:p>
            <a:pPr lvl="1"/>
            <a:r>
              <a:rPr lang="en-US" dirty="0">
                <a:latin typeface="Tenorite"/>
              </a:rPr>
              <a:t>Future F Line, G Line, Bronze Line, and Blue Line Extension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4CF2E-5983-D338-95AA-44979215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71773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70B3-A426-B481-2CA7-30950F10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3312560" cy="1463040"/>
          </a:xfrm>
        </p:spPr>
        <p:txBody>
          <a:bodyPr/>
          <a:lstStyle/>
          <a:p>
            <a:r>
              <a:rPr lang="en-US" dirty="0"/>
              <a:t>METRO network map</a:t>
            </a:r>
          </a:p>
        </p:txBody>
      </p:sp>
      <p:pic>
        <p:nvPicPr>
          <p:cNvPr id="6" name="Picture 5" descr="Map of the existing and planned METRO network including light rail and BRT lines">
            <a:extLst>
              <a:ext uri="{FF2B5EF4-FFF2-40B4-BE49-F238E27FC236}">
                <a16:creationId xmlns:a16="http://schemas.microsoft.com/office/drawing/2014/main" id="{029B2B26-6D61-B2D5-93F7-2254414A9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" b="1010"/>
          <a:stretch>
            <a:fillRect/>
          </a:stretch>
        </p:blipFill>
        <p:spPr bwMode="auto">
          <a:xfrm>
            <a:off x="4150760" y="0"/>
            <a:ext cx="8041240" cy="67122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4241B-4440-5FFF-5E0E-BBCCFE5B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8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7263-9FCD-C844-490A-DC9E329E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6025"/>
          </a:xfrm>
        </p:spPr>
        <p:txBody>
          <a:bodyPr/>
          <a:lstStyle/>
          <a:p>
            <a:r>
              <a:rPr lang="en-US" dirty="0"/>
              <a:t>H Line route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2034-1ABB-4A55-2C66-695B3D6B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5"/>
            <a:ext cx="10515599" cy="446045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Fast, frequent, all-day service</a:t>
            </a:r>
          </a:p>
          <a:p>
            <a:r>
              <a:rPr lang="en-US" dirty="0"/>
              <a:t>17-mile BRT line </a:t>
            </a:r>
          </a:p>
          <a:p>
            <a:pPr lvl="1"/>
            <a:r>
              <a:rPr lang="en-US" dirty="0">
                <a:latin typeface="Tenorite"/>
              </a:rPr>
              <a:t>Primarily on Washington, Como, Maryland, and White Bear avenues</a:t>
            </a:r>
          </a:p>
          <a:p>
            <a:r>
              <a:rPr lang="en-US" dirty="0"/>
              <a:t>45 proposed BRT stations</a:t>
            </a:r>
          </a:p>
          <a:p>
            <a:pPr lvl="1"/>
            <a:r>
              <a:rPr lang="en-US" dirty="0"/>
              <a:t>3 shared with Bronze Line on Maryland Avenue</a:t>
            </a:r>
          </a:p>
          <a:p>
            <a:r>
              <a:rPr lang="en-US" dirty="0">
                <a:latin typeface="Tenorite"/>
              </a:rPr>
              <a:t>Planned to upgrade and replace existing Route 3, with modifications to other routes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84A7A-A2E4-01A0-FEEA-A0DB84E7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9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2C3A-A5F8-7992-B9CB-D6CCF891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 Line corridor map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D7A33-AA21-4273-15BE-C4C41BDD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Map of the H Line routing and the 45 proposed station locations included in the Draft Corridor Plan">
            <a:extLst>
              <a:ext uri="{FF2B5EF4-FFF2-40B4-BE49-F238E27FC236}">
                <a16:creationId xmlns:a16="http://schemas.microsoft.com/office/drawing/2014/main" id="{A9F72BD0-A1F8-8851-5FEB-5EAF4492C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4" b="281"/>
          <a:stretch>
            <a:fillRect/>
          </a:stretch>
        </p:blipFill>
        <p:spPr>
          <a:xfrm>
            <a:off x="1420761" y="1216025"/>
            <a:ext cx="9350477" cy="55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2B16A2-71E5-9E1F-0CD1-44EE04BE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faster, more reliable ride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AFE3010-2499-93FC-3E44-C2C7E24E01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45319"/>
            <a:ext cx="10515600" cy="401778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enorite" panose="00000500000000000000" pitchFamily="2" charset="0"/>
                <a:ea typeface="+mn-ea"/>
                <a:cs typeface="+mn-cs"/>
              </a:rPr>
              <a:t>2-3 stations per mile for </a:t>
            </a:r>
            <a:r>
              <a:rPr lang="en-US" sz="2400" i="0" dirty="0">
                <a:latin typeface="Tenorite" panose="00000500000000000000" pitchFamily="2" charset="0"/>
                <a:ea typeface="+mn-ea"/>
                <a:cs typeface="+mn-cs"/>
              </a:rPr>
              <a:t>less stopping and faster trips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Near-level curb for faster and more accessible boarding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Fares paid before getting on the bus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All door boarding for quicker stops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Transit signal priority to keep buses moving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Faster, frequent, all-day service</a:t>
            </a:r>
          </a:p>
          <a:p>
            <a:pPr algn="ctr"/>
            <a:endParaRPr lang="en-US" sz="1800" dirty="0">
              <a:solidFill>
                <a:srgbClr val="000000"/>
              </a:solidFill>
            </a:endParaRPr>
          </a:p>
          <a:p>
            <a:pPr algn="ctr"/>
            <a:endParaRPr lang="en-US" sz="1800" dirty="0">
              <a:solidFill>
                <a:srgbClr val="000000"/>
              </a:solidFill>
            </a:endParaRPr>
          </a:p>
          <a:p>
            <a:pPr algn="ctr"/>
            <a:endParaRPr lang="en-US" sz="1800" dirty="0">
              <a:solidFill>
                <a:srgbClr val="000000"/>
              </a:solidFill>
            </a:endParaRPr>
          </a:p>
          <a:p>
            <a:pPr algn="ctr"/>
            <a:endParaRPr lang="en-US" sz="1800" dirty="0">
              <a:solidFill>
                <a:srgbClr val="000000"/>
              </a:solidFill>
            </a:endParaRPr>
          </a:p>
          <a:p>
            <a:pPr algn="ctr"/>
            <a:endParaRPr lang="en-US" sz="1800" dirty="0"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1491D-DD4E-4489-D57C-03B55F4C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1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1574-F410-6538-0CA3-18627A90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 improved experience at the station and on the bus</a:t>
            </a:r>
          </a:p>
        </p:txBody>
      </p:sp>
      <p:pic>
        <p:nvPicPr>
          <p:cNvPr id="8" name="Picture 7" descr="A picture containing ABRT station platform, shelter, and other station amenities&#10;&#10;">
            <a:extLst>
              <a:ext uri="{FF2B5EF4-FFF2-40B4-BE49-F238E27FC236}">
                <a16:creationId xmlns:a16="http://schemas.microsoft.com/office/drawing/2014/main" id="{516BE20A-872E-3817-3DC5-911A34CE1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200" y="1216025"/>
            <a:ext cx="8433600" cy="496138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7E0C3-0772-B115-E85E-14F2E44C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E44D1-8BB0-E34C-DD9C-6BF88C9DF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3485" y="3904090"/>
            <a:ext cx="7919499" cy="2329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3C673-4FB4-994E-35BA-73B2DD3F5ABA}"/>
              </a:ext>
            </a:extLst>
          </p:cNvPr>
          <p:cNvSpPr txBox="1"/>
          <p:nvPr/>
        </p:nvSpPr>
        <p:spPr>
          <a:xfrm>
            <a:off x="838200" y="3929705"/>
            <a:ext cx="5392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Pylon Markers</a:t>
            </a:r>
          </a:p>
          <a:p>
            <a:r>
              <a:rPr lang="en-US" sz="2400" dirty="0"/>
              <a:t>B: Real-time </a:t>
            </a:r>
            <a:r>
              <a:rPr lang="en-US" sz="2400" dirty="0" err="1"/>
              <a:t>NexTrip</a:t>
            </a:r>
            <a:r>
              <a:rPr lang="en-US" sz="2400" dirty="0"/>
              <a:t> signs w/ on-demand audible announcements</a:t>
            </a:r>
          </a:p>
          <a:p>
            <a:r>
              <a:rPr lang="en-US" sz="2400" dirty="0"/>
              <a:t>C: Shelters</a:t>
            </a:r>
          </a:p>
          <a:p>
            <a:r>
              <a:rPr lang="en-US" sz="2400" dirty="0"/>
              <a:t>D: Ticket machines &amp; fare card readers</a:t>
            </a:r>
          </a:p>
          <a:p>
            <a:r>
              <a:rPr lang="en-US" sz="2400" dirty="0"/>
              <a:t>E: Emergency telephone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9A8BA-85C2-723C-C6BC-9043116D2A7A}"/>
              </a:ext>
            </a:extLst>
          </p:cNvPr>
          <p:cNvSpPr txBox="1"/>
          <p:nvPr/>
        </p:nvSpPr>
        <p:spPr>
          <a:xfrm>
            <a:off x="6138406" y="3928850"/>
            <a:ext cx="5587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F: Trash and recycling containers</a:t>
            </a:r>
          </a:p>
          <a:p>
            <a:r>
              <a:rPr lang="en-US" sz="2400" dirty="0"/>
              <a:t>G: Textured warning strip</a:t>
            </a:r>
          </a:p>
          <a:p>
            <a:r>
              <a:rPr lang="en-US" sz="2400" dirty="0"/>
              <a:t>H: Platform is dark gray concrete pattern</a:t>
            </a:r>
          </a:p>
          <a:p>
            <a:r>
              <a:rPr lang="en-US" sz="2400" dirty="0"/>
              <a:t>I: Benches</a:t>
            </a:r>
          </a:p>
          <a:p>
            <a:r>
              <a:rPr lang="en-US" sz="2400" dirty="0"/>
              <a:t>J: Bike parking</a:t>
            </a:r>
          </a:p>
        </p:txBody>
      </p:sp>
    </p:spTree>
    <p:extLst>
      <p:ext uri="{BB962C8B-B14F-4D97-AF65-F5344CB8AC3E}">
        <p14:creationId xmlns:p14="http://schemas.microsoft.com/office/powerpoint/2010/main" val="230623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2EF4C-2430-E90A-9BB4-D44F22745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5272-26D2-F9DB-5ADF-FF88676F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6025"/>
          </a:xfrm>
        </p:spPr>
        <p:txBody>
          <a:bodyPr/>
          <a:lstStyle/>
          <a:p>
            <a:r>
              <a:rPr lang="en-US">
                <a:latin typeface="Tenorite"/>
              </a:rPr>
              <a:t>H Line project schedule (subject to change)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2D336-E48C-ED01-3774-391A81EF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5"/>
            <a:ext cx="10515599" cy="446045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H Line identified: March 2021</a:t>
            </a:r>
          </a:p>
          <a:p>
            <a:r>
              <a:rPr lang="en-US" dirty="0"/>
              <a:t>Early project coordination:  2024-2026</a:t>
            </a:r>
          </a:p>
          <a:p>
            <a:r>
              <a:rPr lang="en-US" dirty="0"/>
              <a:t>Draft Corridor Plan: Comment period Mar. 23 – May 4, 2026</a:t>
            </a:r>
          </a:p>
          <a:p>
            <a:r>
              <a:rPr lang="en-US" dirty="0">
                <a:latin typeface="Tenorite"/>
              </a:rPr>
              <a:t>Recommended Corridor Plan: Comment period August 2026</a:t>
            </a:r>
          </a:p>
          <a:p>
            <a:r>
              <a:rPr lang="en-US" dirty="0">
                <a:latin typeface="Tenorite"/>
              </a:rPr>
              <a:t>Final Corridor Plan approved: Fall 2026</a:t>
            </a:r>
          </a:p>
          <a:p>
            <a:r>
              <a:rPr lang="en-US" dirty="0">
                <a:latin typeface="Tenorite"/>
              </a:rPr>
              <a:t>Engineering: 2026-2027</a:t>
            </a:r>
          </a:p>
          <a:p>
            <a:r>
              <a:rPr lang="en-US" dirty="0">
                <a:latin typeface="Tenorite"/>
              </a:rPr>
              <a:t>Construction: Starting 2028</a:t>
            </a:r>
          </a:p>
          <a:p>
            <a:endParaRPr lang="en-US" dirty="0">
              <a:latin typeface="Tenorite"/>
            </a:endParaRPr>
          </a:p>
          <a:p>
            <a:endParaRPr lang="en-US" dirty="0">
              <a:latin typeface="Tenorite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A03DF-8108-3015-DBF9-63BED9FD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55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 Transit">
  <a:themeElements>
    <a:clrScheme name="Metro Transit 1">
      <a:dk1>
        <a:srgbClr val="0053A0"/>
      </a:dk1>
      <a:lt1>
        <a:srgbClr val="FFFFFF"/>
      </a:lt1>
      <a:dk2>
        <a:srgbClr val="000000"/>
      </a:dk2>
      <a:lt2>
        <a:srgbClr val="DDDDDA"/>
      </a:lt2>
      <a:accent1>
        <a:srgbClr val="0053A0"/>
      </a:accent1>
      <a:accent2>
        <a:srgbClr val="FFD200"/>
      </a:accent2>
      <a:accent3>
        <a:srgbClr val="ED1B2E"/>
      </a:accent3>
      <a:accent4>
        <a:srgbClr val="A5CF4C"/>
      </a:accent4>
      <a:accent5>
        <a:srgbClr val="FF7300"/>
      </a:accent5>
      <a:accent6>
        <a:srgbClr val="6B1F7C"/>
      </a:accent6>
      <a:hlink>
        <a:srgbClr val="0097D0"/>
      </a:hlink>
      <a:folHlink>
        <a:srgbClr val="5D295F"/>
      </a:folHlink>
    </a:clrScheme>
    <a:fontScheme name="Tenorite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-Presentation" id="{992DD166-7731-7547-A2C1-A37EDF3CF916}" vid="{6567E8A5-DD5B-774A-A13E-921392C15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0F5430ECF3A4D8A8F78EC852FCC1A" ma:contentTypeVersion="17" ma:contentTypeDescription="Create a new document." ma:contentTypeScope="" ma:versionID="f9e7df985f15a682709c992f97a22e59">
  <xsd:schema xmlns:xsd="http://www.w3.org/2001/XMLSchema" xmlns:xs="http://www.w3.org/2001/XMLSchema" xmlns:p="http://schemas.microsoft.com/office/2006/metadata/properties" xmlns:ns2="4433a5dd-39bc-449d-9bdb-d12a6a13611b" xmlns:ns3="8e36338b-2e27-42bf-80ed-1b1daefe2b35" xmlns:ns4="ec641f1e-6871-48dd-b159-466d04c7332b" targetNamespace="http://schemas.microsoft.com/office/2006/metadata/properties" ma:root="true" ma:fieldsID="37453a791a4a509badb279dae963017e" ns2:_="" ns3:_="" ns4:_="">
    <xsd:import namespace="4433a5dd-39bc-449d-9bdb-d12a6a13611b"/>
    <xsd:import namespace="8e36338b-2e27-42bf-80ed-1b1daefe2b35"/>
    <xsd:import namespace="ec641f1e-6871-48dd-b159-466d04c7332b"/>
    <xsd:element name="properties">
      <xsd:complexType>
        <xsd:sequence>
          <xsd:element name="documentManagement">
            <xsd:complexType>
              <xsd:all>
                <xsd:element ref="ns2:UpgradeAction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Metadata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3a5dd-39bc-449d-9bdb-d12a6a13611b" elementFormDefault="qualified">
    <xsd:import namespace="http://schemas.microsoft.com/office/2006/documentManagement/types"/>
    <xsd:import namespace="http://schemas.microsoft.com/office/infopath/2007/PartnerControls"/>
    <xsd:element name="UpgradeAction" ma:index="8" nillable="true" ma:displayName="UpgradeAction" ma:default="" ma:format="Dropdown" ma:internalName="UpgradeAction">
      <xsd:simpleType>
        <xsd:restriction base="dms:Choice">
          <xsd:enumeration value="Primary MetNet site"/>
          <xsd:enumeration value="Team Site"/>
          <xsd:enumeration value="Archive"/>
          <xsd:enumeration value="Dispose"/>
          <xsd:enumeration value="Alternate MetNet Si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36338b-2e27-42bf-80ed-1b1daefe2b35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f0ffc36-a9af-4332-beee-56f6503c83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41f1e-6871-48dd-b159-466d04c73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e723a40-c2b6-459c-acad-f0d8af84c7f8}" ma:internalName="TaxCatchAll" ma:showField="CatchAllData" ma:web="ec641f1e-6871-48dd-b159-466d04c733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f0ffc36-a9af-4332-beee-56f6503c83c2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gradeAction xmlns="4433a5dd-39bc-449d-9bdb-d12a6a13611b" xsi:nil="true"/>
    <lcf76f155ced4ddcb4097134ff3c332f xmlns="8e36338b-2e27-42bf-80ed-1b1daefe2b35">
      <Terms xmlns="http://schemas.microsoft.com/office/infopath/2007/PartnerControls"/>
    </lcf76f155ced4ddcb4097134ff3c332f>
    <TaxCatchAll xmlns="ec641f1e-6871-48dd-b159-466d04c7332b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C7EAD-0D0A-4157-9C96-D6A120F5A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33a5dd-39bc-449d-9bdb-d12a6a13611b"/>
    <ds:schemaRef ds:uri="8e36338b-2e27-42bf-80ed-1b1daefe2b35"/>
    <ds:schemaRef ds:uri="ec641f1e-6871-48dd-b159-466d04c733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19156A-8393-4D11-9332-B8CC48E3184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4433a5dd-39bc-449d-9bdb-d12a6a13611b"/>
    <ds:schemaRef ds:uri="http://schemas.openxmlformats.org/package/2006/metadata/core-properties"/>
    <ds:schemaRef ds:uri="ec641f1e-6871-48dd-b159-466d04c7332b"/>
    <ds:schemaRef ds:uri="8e36338b-2e27-42bf-80ed-1b1daefe2b35"/>
  </ds:schemaRefs>
</ds:datastoreItem>
</file>

<file path=customXml/itemProps4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860</Words>
  <Application>Microsoft Office PowerPoint</Application>
  <PresentationFormat>Widescreen</PresentationFormat>
  <Paragraphs>141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 Transit</vt:lpstr>
      <vt:lpstr>METRO H Line Draft Corridor Plan</vt:lpstr>
      <vt:lpstr>H Line identification history</vt:lpstr>
      <vt:lpstr>METRO H Line</vt:lpstr>
      <vt:lpstr>METRO network map</vt:lpstr>
      <vt:lpstr>H Line route overview</vt:lpstr>
      <vt:lpstr>H Line corridor map</vt:lpstr>
      <vt:lpstr>A faster, more reliable ride</vt:lpstr>
      <vt:lpstr>An improved experience at the station and on the bus</vt:lpstr>
      <vt:lpstr>H Line project schedule (subject to change)</vt:lpstr>
      <vt:lpstr>Planning phase – focus is on station locations</vt:lpstr>
      <vt:lpstr>What is included in the Corridor Plan?</vt:lpstr>
      <vt:lpstr>Draft Corridor Plan proposed station and platform locations</vt:lpstr>
      <vt:lpstr>Draft Corridor Plan public comment period</vt:lpstr>
      <vt:lpstr>Public engagement strategies</vt:lpstr>
      <vt:lpstr>Project partners</vt:lpstr>
      <vt:lpstr>Corridor Plan next steps</vt:lpstr>
      <vt:lpstr>Help us plan H Line station locations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Burrows, Kyle</dc:creator>
  <cp:keywords/>
  <dc:description/>
  <cp:lastModifiedBy>Knight, Jake</cp:lastModifiedBy>
  <cp:revision>16</cp:revision>
  <cp:lastPrinted>2017-03-14T16:27:36Z</cp:lastPrinted>
  <dcterms:created xsi:type="dcterms:W3CDTF">2026-01-07T16:41:07Z</dcterms:created>
  <dcterms:modified xsi:type="dcterms:W3CDTF">2026-04-03T14:52:07Z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0x0101005200F5430ECF3A4D8A8F78EC852FCC1A</vt:lpwstr>
  </property>
  <property fmtid="{D5CDD505-2E9C-101B-9397-08002B2CF9AE}" pid="4" name="MediaServiceImageTags">
    <vt:lpwstr/>
  </property>
</Properties>
</file>