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0" r:id="rId5"/>
  </p:sldMasterIdLst>
  <p:notesMasterIdLst>
    <p:notesMasterId r:id="rId27"/>
  </p:notesMasterIdLst>
  <p:handoutMasterIdLst>
    <p:handoutMasterId r:id="rId28"/>
  </p:handoutMasterIdLst>
  <p:sldIdLst>
    <p:sldId id="947" r:id="rId6"/>
    <p:sldId id="2732" r:id="rId7"/>
    <p:sldId id="2735" r:id="rId8"/>
    <p:sldId id="2164" r:id="rId9"/>
    <p:sldId id="2155" r:id="rId10"/>
    <p:sldId id="985" r:id="rId11"/>
    <p:sldId id="1642" r:id="rId12"/>
    <p:sldId id="977" r:id="rId13"/>
    <p:sldId id="2721" r:id="rId14"/>
    <p:sldId id="2739" r:id="rId15"/>
    <p:sldId id="2733" r:id="rId16"/>
    <p:sldId id="2738" r:id="rId17"/>
    <p:sldId id="2737" r:id="rId18"/>
    <p:sldId id="2745" r:id="rId19"/>
    <p:sldId id="2741" r:id="rId20"/>
    <p:sldId id="2743" r:id="rId21"/>
    <p:sldId id="2742" r:id="rId22"/>
    <p:sldId id="2744" r:id="rId23"/>
    <p:sldId id="1652" r:id="rId24"/>
    <p:sldId id="2730" r:id="rId25"/>
    <p:sldId id="2729" r:id="rId2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2213240-5CA7-42A7-57E6-90A8FF246317}" name="Knight, Jake" initials="JK" userId="S::Jake.Knight@metrotransit.org::d1a6a4e0-e7e3-4b91-b4c5-547511026edd" providerId="AD"/>
  <p188:author id="{D1744764-CC32-2E83-A1DA-02F9CA6D1FAD}" name="Katie Roth" initials="KR" userId="Katie Roth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nz, Leah" initials="JL" lastIdx="1" clrIdx="0">
    <p:extLst>
      <p:ext uri="{19B8F6BF-5375-455C-9EA6-DF929625EA0E}">
        <p15:presenceInfo xmlns:p15="http://schemas.microsoft.com/office/powerpoint/2012/main" userId="S::leah.janz@metrotransit.org::a1774303-522a-4c45-9d90-dd9943175d9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15B11"/>
    <a:srgbClr val="7A8690"/>
    <a:srgbClr val="EFF0EF"/>
    <a:srgbClr val="99D1FF"/>
    <a:srgbClr val="D6EDFF"/>
    <a:srgbClr val="003865"/>
    <a:srgbClr val="78BE21"/>
    <a:srgbClr val="000000"/>
    <a:srgbClr val="E8E8E8"/>
    <a:srgbClr val="0D0D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40D83E-EADB-6124-5CB4-273CBDCE3CB0}" v="105" dt="2026-03-24T21:14:56.545"/>
    <p1510:client id="{23E68C0E-2B20-4E41-8226-63132451ED46}" v="718" dt="2026-03-24T21:51:01.71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544" autoAdjust="0"/>
  </p:normalViewPr>
  <p:slideViewPr>
    <p:cSldViewPr snapToGrid="0">
      <p:cViewPr varScale="1">
        <p:scale>
          <a:sx n="81" d="100"/>
          <a:sy n="81" d="100"/>
        </p:scale>
        <p:origin x="67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35" Type="http://schemas.microsoft.com/office/2018/10/relationships/authors" Target="authors.xml"/><Relationship Id="rId8" Type="http://schemas.openxmlformats.org/officeDocument/2006/relationships/slide" Target="slides/slide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5D0C47-385D-4EF8-B692-AA318EE135F6}" type="doc">
      <dgm:prSet loTypeId="urn:microsoft.com/office/officeart/2009/3/layout/SubSte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4062AE9-B5EB-41F7-94FC-063E9260D578}">
      <dgm:prSet phldrT="[Text]" custT="1"/>
      <dgm:spPr>
        <a:solidFill>
          <a:schemeClr val="accent1"/>
        </a:solidFill>
        <a:ln w="28575">
          <a:solidFill>
            <a:schemeClr val="tx1"/>
          </a:solidFill>
        </a:ln>
      </dgm:spPr>
      <dgm:t>
        <a:bodyPr/>
        <a:lstStyle/>
        <a:p>
          <a:pPr algn="ctr"/>
          <a:r>
            <a:rPr lang="en-US" sz="1500" dirty="0">
              <a:solidFill>
                <a:schemeClr val="bg1"/>
              </a:solidFill>
              <a:latin typeface="Tenorite" panose="00000500000000000000" pitchFamily="2" charset="0"/>
            </a:rPr>
            <a:t>H Line identified: March 2021</a:t>
          </a:r>
        </a:p>
      </dgm:t>
    </dgm:pt>
    <dgm:pt modelId="{DDDD3485-9E04-448A-974C-833F60A1E73E}" type="parTrans" cxnId="{935C71EF-F9FA-4134-8E40-37140E463D37}">
      <dgm:prSet/>
      <dgm:spPr/>
      <dgm:t>
        <a:bodyPr/>
        <a:lstStyle/>
        <a:p>
          <a:pPr algn="ctr"/>
          <a:endParaRPr lang="en-US" sz="1500">
            <a:solidFill>
              <a:schemeClr val="tx2"/>
            </a:solidFill>
            <a:latin typeface="Tenorite" panose="00000500000000000000" pitchFamily="2" charset="0"/>
          </a:endParaRPr>
        </a:p>
      </dgm:t>
    </dgm:pt>
    <dgm:pt modelId="{9C90D0F4-2CE8-47A9-900C-0A7F5B93BCF7}" type="sibTrans" cxnId="{935C71EF-F9FA-4134-8E40-37140E463D37}">
      <dgm:prSet custT="1"/>
      <dgm:spPr/>
      <dgm:t>
        <a:bodyPr/>
        <a:lstStyle/>
        <a:p>
          <a:pPr algn="ctr"/>
          <a:endParaRPr lang="en-US" sz="1500">
            <a:solidFill>
              <a:schemeClr val="tx2"/>
            </a:solidFill>
            <a:latin typeface="Tenorite" panose="00000500000000000000" pitchFamily="2" charset="0"/>
          </a:endParaRPr>
        </a:p>
      </dgm:t>
    </dgm:pt>
    <dgm:pt modelId="{C2AF7936-F801-46F7-8CAB-A5D84A35DC0C}">
      <dgm:prSet custT="1"/>
      <dgm:spPr>
        <a:solidFill>
          <a:schemeClr val="bg1"/>
        </a:solidFill>
        <a:ln w="28575">
          <a:solidFill>
            <a:schemeClr val="tx1"/>
          </a:solidFill>
        </a:ln>
      </dgm:spPr>
      <dgm:t>
        <a:bodyPr/>
        <a:lstStyle/>
        <a:p>
          <a:pPr algn="ctr"/>
          <a:r>
            <a:rPr lang="en-US" sz="1500" dirty="0">
              <a:solidFill>
                <a:schemeClr val="tx2"/>
              </a:solidFill>
              <a:latin typeface="Tenorite" panose="00000500000000000000" pitchFamily="2" charset="0"/>
            </a:rPr>
            <a:t>Early project coordination:  2024-2026</a:t>
          </a:r>
        </a:p>
      </dgm:t>
    </dgm:pt>
    <dgm:pt modelId="{517B9A64-3DE0-4800-9F1B-CF8E6016116E}" type="parTrans" cxnId="{7C483364-6DDC-4829-B359-5A770BCC2AC3}">
      <dgm:prSet/>
      <dgm:spPr/>
      <dgm:t>
        <a:bodyPr/>
        <a:lstStyle/>
        <a:p>
          <a:pPr algn="ctr"/>
          <a:endParaRPr lang="en-US" sz="1500">
            <a:solidFill>
              <a:schemeClr val="tx2"/>
            </a:solidFill>
            <a:latin typeface="Tenorite" panose="00000500000000000000" pitchFamily="2" charset="0"/>
          </a:endParaRPr>
        </a:p>
      </dgm:t>
    </dgm:pt>
    <dgm:pt modelId="{D6CADCF0-30B7-4339-8116-C94DD6E8EFC9}" type="sibTrans" cxnId="{7C483364-6DDC-4829-B359-5A770BCC2AC3}">
      <dgm:prSet custT="1"/>
      <dgm:spPr/>
      <dgm:t>
        <a:bodyPr/>
        <a:lstStyle/>
        <a:p>
          <a:pPr algn="ctr"/>
          <a:endParaRPr lang="en-US" sz="1500">
            <a:solidFill>
              <a:schemeClr val="tx2"/>
            </a:solidFill>
            <a:latin typeface="Tenorite" panose="00000500000000000000" pitchFamily="2" charset="0"/>
          </a:endParaRPr>
        </a:p>
      </dgm:t>
    </dgm:pt>
    <dgm:pt modelId="{078840CE-4589-4BCA-B7C3-C7AA4E69CE37}">
      <dgm:prSet custT="1"/>
      <dgm:spPr>
        <a:solidFill>
          <a:schemeClr val="tx1">
            <a:lumMod val="20000"/>
            <a:lumOff val="80000"/>
          </a:schemeClr>
        </a:solidFill>
        <a:ln w="28575">
          <a:solidFill>
            <a:schemeClr val="tx1"/>
          </a:solidFill>
        </a:ln>
      </dgm:spPr>
      <dgm:t>
        <a:bodyPr/>
        <a:lstStyle/>
        <a:p>
          <a:pPr algn="ctr"/>
          <a:r>
            <a:rPr lang="en-US" sz="1400" b="0" dirty="0">
              <a:solidFill>
                <a:schemeClr val="tx2"/>
              </a:solidFill>
              <a:latin typeface="Tenorite" panose="00000500000000000000" pitchFamily="2" charset="0"/>
            </a:rPr>
            <a:t>Draft Corridor Plan: </a:t>
          </a:r>
          <a:r>
            <a:rPr lang="en-US" sz="1400" b="1" dirty="0">
              <a:solidFill>
                <a:schemeClr val="tx2"/>
              </a:solidFill>
              <a:latin typeface="Tenorite" panose="00000500000000000000" pitchFamily="2" charset="0"/>
            </a:rPr>
            <a:t>Comment period Mar. 23 – May 4, 2026</a:t>
          </a:r>
        </a:p>
      </dgm:t>
    </dgm:pt>
    <dgm:pt modelId="{A87EE173-5F64-4F60-8B9D-860BC614A3D3}" type="parTrans" cxnId="{21B50993-4332-43D8-96BA-C63A03A3B1F8}">
      <dgm:prSet/>
      <dgm:spPr/>
      <dgm:t>
        <a:bodyPr/>
        <a:lstStyle/>
        <a:p>
          <a:pPr algn="ctr"/>
          <a:endParaRPr lang="en-US" sz="1500">
            <a:solidFill>
              <a:schemeClr val="tx2"/>
            </a:solidFill>
            <a:latin typeface="Tenorite" panose="00000500000000000000" pitchFamily="2" charset="0"/>
          </a:endParaRPr>
        </a:p>
      </dgm:t>
    </dgm:pt>
    <dgm:pt modelId="{C5C168E5-F4F0-4798-96AD-E34EB1BA0DC4}" type="sibTrans" cxnId="{21B50993-4332-43D8-96BA-C63A03A3B1F8}">
      <dgm:prSet custT="1"/>
      <dgm:spPr/>
      <dgm:t>
        <a:bodyPr/>
        <a:lstStyle/>
        <a:p>
          <a:pPr algn="ctr"/>
          <a:endParaRPr lang="en-US" sz="1500">
            <a:solidFill>
              <a:schemeClr val="tx2"/>
            </a:solidFill>
            <a:latin typeface="Tenorite" panose="00000500000000000000" pitchFamily="2" charset="0"/>
          </a:endParaRPr>
        </a:p>
      </dgm:t>
    </dgm:pt>
    <dgm:pt modelId="{BC3C490D-3D22-4AB7-8019-C1C21BC8B556}">
      <dgm:prSet custT="1"/>
      <dgm:spPr>
        <a:solidFill>
          <a:schemeClr val="accent1">
            <a:lumMod val="60000"/>
            <a:lumOff val="40000"/>
          </a:schemeClr>
        </a:solidFill>
        <a:ln w="28575">
          <a:solidFill>
            <a:schemeClr val="tx1"/>
          </a:solidFill>
        </a:ln>
      </dgm:spPr>
      <dgm:t>
        <a:bodyPr/>
        <a:lstStyle/>
        <a:p>
          <a:pPr algn="ctr"/>
          <a:r>
            <a:rPr lang="en-US" sz="1400" b="0" dirty="0">
              <a:solidFill>
                <a:schemeClr val="bg1"/>
              </a:solidFill>
              <a:latin typeface="Tenorite" panose="00000500000000000000" pitchFamily="2" charset="0"/>
            </a:rPr>
            <a:t>Recommended Corridor Plan: Comment period</a:t>
          </a:r>
          <a:br>
            <a:rPr lang="en-US" sz="1400" b="0" dirty="0">
              <a:solidFill>
                <a:schemeClr val="bg1"/>
              </a:solidFill>
              <a:latin typeface="Tenorite" panose="00000500000000000000" pitchFamily="2" charset="0"/>
            </a:rPr>
          </a:br>
          <a:r>
            <a:rPr lang="en-US" sz="1400" b="0" dirty="0">
              <a:solidFill>
                <a:schemeClr val="bg1"/>
              </a:solidFill>
              <a:latin typeface="Tenorite" panose="00000500000000000000" pitchFamily="2" charset="0"/>
            </a:rPr>
            <a:t>August 2026</a:t>
          </a:r>
        </a:p>
      </dgm:t>
    </dgm:pt>
    <dgm:pt modelId="{E73B7463-FAA5-4DDC-A34D-AD664D036A63}" type="parTrans" cxnId="{9357E50A-9B1B-4AE9-AB8A-372F29600818}">
      <dgm:prSet/>
      <dgm:spPr/>
      <dgm:t>
        <a:bodyPr/>
        <a:lstStyle/>
        <a:p>
          <a:pPr algn="ctr"/>
          <a:endParaRPr lang="en-US" sz="1500">
            <a:solidFill>
              <a:schemeClr val="tx2"/>
            </a:solidFill>
            <a:latin typeface="Tenorite" panose="00000500000000000000" pitchFamily="2" charset="0"/>
          </a:endParaRPr>
        </a:p>
      </dgm:t>
    </dgm:pt>
    <dgm:pt modelId="{13922FC5-C0B2-410E-9AAC-F0AC61445A3C}" type="sibTrans" cxnId="{9357E50A-9B1B-4AE9-AB8A-372F29600818}">
      <dgm:prSet custT="1"/>
      <dgm:spPr/>
      <dgm:t>
        <a:bodyPr/>
        <a:lstStyle/>
        <a:p>
          <a:pPr algn="ctr"/>
          <a:endParaRPr lang="en-US" sz="1500">
            <a:solidFill>
              <a:schemeClr val="tx2"/>
            </a:solidFill>
            <a:latin typeface="Tenorite" panose="00000500000000000000" pitchFamily="2" charset="0"/>
          </a:endParaRPr>
        </a:p>
      </dgm:t>
    </dgm:pt>
    <dgm:pt modelId="{049EDCF1-C2E1-4F66-B369-A3A344512900}">
      <dgm:prSet custT="1"/>
      <dgm:spPr>
        <a:solidFill>
          <a:schemeClr val="tx1"/>
        </a:solidFill>
        <a:ln w="28575">
          <a:solidFill>
            <a:schemeClr val="tx1"/>
          </a:solidFill>
        </a:ln>
      </dgm:spPr>
      <dgm:t>
        <a:bodyPr/>
        <a:lstStyle/>
        <a:p>
          <a:pPr algn="ctr"/>
          <a:r>
            <a:rPr lang="en-US" sz="1500" dirty="0">
              <a:solidFill>
                <a:schemeClr val="bg1"/>
              </a:solidFill>
              <a:latin typeface="Tenorite" panose="00000500000000000000" pitchFamily="2" charset="0"/>
            </a:rPr>
            <a:t>Final Corridor Plan approved: Fall 2026</a:t>
          </a:r>
        </a:p>
      </dgm:t>
    </dgm:pt>
    <dgm:pt modelId="{F1093CE4-4A60-4CF5-920C-3CDEAE8D6330}" type="parTrans" cxnId="{B7166924-F477-4994-B5FF-E9149D797263}">
      <dgm:prSet/>
      <dgm:spPr/>
      <dgm:t>
        <a:bodyPr/>
        <a:lstStyle/>
        <a:p>
          <a:pPr algn="ctr"/>
          <a:endParaRPr lang="en-US" sz="1500">
            <a:solidFill>
              <a:schemeClr val="tx2"/>
            </a:solidFill>
            <a:latin typeface="Tenorite" panose="00000500000000000000" pitchFamily="2" charset="0"/>
          </a:endParaRPr>
        </a:p>
      </dgm:t>
    </dgm:pt>
    <dgm:pt modelId="{5DB5FDCB-0367-4E82-B326-F1528D102F0D}" type="sibTrans" cxnId="{B7166924-F477-4994-B5FF-E9149D797263}">
      <dgm:prSet custT="1"/>
      <dgm:spPr/>
      <dgm:t>
        <a:bodyPr/>
        <a:lstStyle/>
        <a:p>
          <a:pPr algn="ctr"/>
          <a:endParaRPr lang="en-US" sz="1500">
            <a:solidFill>
              <a:schemeClr val="tx2"/>
            </a:solidFill>
            <a:latin typeface="Tenorite" panose="00000500000000000000" pitchFamily="2" charset="0"/>
          </a:endParaRPr>
        </a:p>
      </dgm:t>
    </dgm:pt>
    <dgm:pt modelId="{BA830621-F5BF-4135-BD65-CC5A421E85B9}">
      <dgm:prSet custT="1"/>
      <dgm:spPr>
        <a:solidFill>
          <a:schemeClr val="bg1"/>
        </a:solidFill>
        <a:ln w="28575">
          <a:solidFill>
            <a:schemeClr val="tx1"/>
          </a:solidFill>
        </a:ln>
      </dgm:spPr>
      <dgm:t>
        <a:bodyPr/>
        <a:lstStyle/>
        <a:p>
          <a:pPr algn="ctr"/>
          <a:r>
            <a:rPr lang="en-US" sz="1500" dirty="0">
              <a:solidFill>
                <a:schemeClr val="tx2"/>
              </a:solidFill>
              <a:latin typeface="Tenorite" panose="00000500000000000000" pitchFamily="2" charset="0"/>
            </a:rPr>
            <a:t>Engineering: 2026-2027</a:t>
          </a:r>
        </a:p>
      </dgm:t>
    </dgm:pt>
    <dgm:pt modelId="{3BB6E370-D514-4BA6-AAA9-045CF0D2BF3B}" type="parTrans" cxnId="{8A40B80F-7ECF-4C06-82F2-7A1C3321BE7E}">
      <dgm:prSet/>
      <dgm:spPr/>
      <dgm:t>
        <a:bodyPr/>
        <a:lstStyle/>
        <a:p>
          <a:pPr algn="ctr"/>
          <a:endParaRPr lang="en-US" sz="1500">
            <a:solidFill>
              <a:schemeClr val="tx2"/>
            </a:solidFill>
            <a:latin typeface="Tenorite" panose="00000500000000000000" pitchFamily="2" charset="0"/>
          </a:endParaRPr>
        </a:p>
      </dgm:t>
    </dgm:pt>
    <dgm:pt modelId="{5FA8BB67-B8A1-4375-99DB-31D0FDEA4B05}" type="sibTrans" cxnId="{8A40B80F-7ECF-4C06-82F2-7A1C3321BE7E}">
      <dgm:prSet custT="1"/>
      <dgm:spPr/>
      <dgm:t>
        <a:bodyPr/>
        <a:lstStyle/>
        <a:p>
          <a:pPr algn="ctr"/>
          <a:endParaRPr lang="en-US" sz="1500">
            <a:solidFill>
              <a:schemeClr val="tx2"/>
            </a:solidFill>
            <a:latin typeface="Tenorite" panose="00000500000000000000" pitchFamily="2" charset="0"/>
          </a:endParaRPr>
        </a:p>
      </dgm:t>
    </dgm:pt>
    <dgm:pt modelId="{6C0FF8EC-64D1-4916-A0E1-4F4D22566AF7}">
      <dgm:prSet custT="1"/>
      <dgm:spPr>
        <a:solidFill>
          <a:schemeClr val="bg1"/>
        </a:solidFill>
        <a:ln w="28575">
          <a:solidFill>
            <a:schemeClr val="tx1"/>
          </a:solidFill>
        </a:ln>
      </dgm:spPr>
      <dgm:t>
        <a:bodyPr/>
        <a:lstStyle/>
        <a:p>
          <a:pPr algn="ctr"/>
          <a:r>
            <a:rPr lang="en-US" sz="1500" dirty="0">
              <a:solidFill>
                <a:schemeClr val="tx2"/>
              </a:solidFill>
              <a:latin typeface="Tenorite" panose="00000500000000000000" pitchFamily="2" charset="0"/>
            </a:rPr>
            <a:t>Construction: Starting 2028</a:t>
          </a:r>
        </a:p>
      </dgm:t>
    </dgm:pt>
    <dgm:pt modelId="{ED0A0827-7225-48AC-B5A8-BAE9C463300B}" type="parTrans" cxnId="{0AE086DC-90C6-4F96-BDF4-F52C8E62AD0D}">
      <dgm:prSet/>
      <dgm:spPr/>
      <dgm:t>
        <a:bodyPr/>
        <a:lstStyle/>
        <a:p>
          <a:pPr algn="ctr"/>
          <a:endParaRPr lang="en-US" sz="1500">
            <a:solidFill>
              <a:schemeClr val="tx2"/>
            </a:solidFill>
            <a:latin typeface="Tenorite" panose="00000500000000000000" pitchFamily="2" charset="0"/>
          </a:endParaRPr>
        </a:p>
      </dgm:t>
    </dgm:pt>
    <dgm:pt modelId="{A3047CDE-3716-48DD-B028-7CA0628E0707}" type="sibTrans" cxnId="{0AE086DC-90C6-4F96-BDF4-F52C8E62AD0D}">
      <dgm:prSet custT="1"/>
      <dgm:spPr/>
      <dgm:t>
        <a:bodyPr/>
        <a:lstStyle/>
        <a:p>
          <a:pPr algn="ctr"/>
          <a:endParaRPr lang="en-US" sz="1500">
            <a:solidFill>
              <a:schemeClr val="tx2"/>
            </a:solidFill>
            <a:latin typeface="Tenorite" panose="00000500000000000000" pitchFamily="2" charset="0"/>
          </a:endParaRPr>
        </a:p>
      </dgm:t>
    </dgm:pt>
    <dgm:pt modelId="{8FEC2F5F-495D-4984-86E6-2F0576563574}" type="pres">
      <dgm:prSet presAssocID="{C85D0C47-385D-4EF8-B692-AA318EE135F6}" presName="Name0" presStyleCnt="0">
        <dgm:presLayoutVars>
          <dgm:chMax val="7"/>
          <dgm:dir/>
          <dgm:animOne val="branch"/>
        </dgm:presLayoutVars>
      </dgm:prSet>
      <dgm:spPr/>
    </dgm:pt>
    <dgm:pt modelId="{CD80673B-33B0-4DD4-A971-084A1E879C01}" type="pres">
      <dgm:prSet presAssocID="{84062AE9-B5EB-41F7-94FC-063E9260D578}" presName="parTx1" presStyleLbl="node1" presStyleIdx="0" presStyleCnt="7"/>
      <dgm:spPr/>
    </dgm:pt>
    <dgm:pt modelId="{528E0C29-BAB5-4852-88FA-82594CB1BBC6}" type="pres">
      <dgm:prSet presAssocID="{C2AF7936-F801-46F7-8CAB-A5D84A35DC0C}" presName="parTx2" presStyleLbl="node1" presStyleIdx="1" presStyleCnt="7"/>
      <dgm:spPr/>
    </dgm:pt>
    <dgm:pt modelId="{36B51393-56DC-4B36-83DB-4DAD93954FD5}" type="pres">
      <dgm:prSet presAssocID="{078840CE-4589-4BCA-B7C3-C7AA4E69CE37}" presName="parTx3" presStyleLbl="node1" presStyleIdx="2" presStyleCnt="7" custScaleX="188133" custScaleY="188133"/>
      <dgm:spPr/>
    </dgm:pt>
    <dgm:pt modelId="{9608EDA4-6DE9-4DB3-A668-898E24761CC5}" type="pres">
      <dgm:prSet presAssocID="{BC3C490D-3D22-4AB7-8019-C1C21BC8B556}" presName="parTx4" presStyleLbl="node1" presStyleIdx="3" presStyleCnt="7" custScaleX="135837" custScaleY="135837"/>
      <dgm:spPr/>
    </dgm:pt>
    <dgm:pt modelId="{02339D1D-5B91-48A9-889D-3A506C7E7941}" type="pres">
      <dgm:prSet presAssocID="{049EDCF1-C2E1-4F66-B369-A3A344512900}" presName="parTx5" presStyleLbl="node1" presStyleIdx="4" presStyleCnt="7"/>
      <dgm:spPr/>
    </dgm:pt>
    <dgm:pt modelId="{AE2A8A90-4984-4373-B53C-CDA1B7D22C21}" type="pres">
      <dgm:prSet presAssocID="{BA830621-F5BF-4135-BD65-CC5A421E85B9}" presName="parTx6" presStyleLbl="node1" presStyleIdx="5" presStyleCnt="7"/>
      <dgm:spPr/>
    </dgm:pt>
    <dgm:pt modelId="{865D0E2F-0788-4C82-A23E-3FF88AFBF250}" type="pres">
      <dgm:prSet presAssocID="{6C0FF8EC-64D1-4916-A0E1-4F4D22566AF7}" presName="parTx7" presStyleLbl="node1" presStyleIdx="6" presStyleCnt="7"/>
      <dgm:spPr/>
    </dgm:pt>
  </dgm:ptLst>
  <dgm:cxnLst>
    <dgm:cxn modelId="{9357E50A-9B1B-4AE9-AB8A-372F29600818}" srcId="{C85D0C47-385D-4EF8-B692-AA318EE135F6}" destId="{BC3C490D-3D22-4AB7-8019-C1C21BC8B556}" srcOrd="3" destOrd="0" parTransId="{E73B7463-FAA5-4DDC-A34D-AD664D036A63}" sibTransId="{13922FC5-C0B2-410E-9AAC-F0AC61445A3C}"/>
    <dgm:cxn modelId="{8A40B80F-7ECF-4C06-82F2-7A1C3321BE7E}" srcId="{C85D0C47-385D-4EF8-B692-AA318EE135F6}" destId="{BA830621-F5BF-4135-BD65-CC5A421E85B9}" srcOrd="5" destOrd="0" parTransId="{3BB6E370-D514-4BA6-AAA9-045CF0D2BF3B}" sibTransId="{5FA8BB67-B8A1-4375-99DB-31D0FDEA4B05}"/>
    <dgm:cxn modelId="{CECC2E18-FB78-40B2-BF96-60B557F53F08}" type="presOf" srcId="{C2AF7936-F801-46F7-8CAB-A5D84A35DC0C}" destId="{528E0C29-BAB5-4852-88FA-82594CB1BBC6}" srcOrd="0" destOrd="0" presId="urn:microsoft.com/office/officeart/2009/3/layout/SubStepProcess"/>
    <dgm:cxn modelId="{949B3E1A-7317-41ED-BDC3-F7CB7738D170}" type="presOf" srcId="{BC3C490D-3D22-4AB7-8019-C1C21BC8B556}" destId="{9608EDA4-6DE9-4DB3-A668-898E24761CC5}" srcOrd="0" destOrd="0" presId="urn:microsoft.com/office/officeart/2009/3/layout/SubStepProcess"/>
    <dgm:cxn modelId="{B7166924-F477-4994-B5FF-E9149D797263}" srcId="{C85D0C47-385D-4EF8-B692-AA318EE135F6}" destId="{049EDCF1-C2E1-4F66-B369-A3A344512900}" srcOrd="4" destOrd="0" parTransId="{F1093CE4-4A60-4CF5-920C-3CDEAE8D6330}" sibTransId="{5DB5FDCB-0367-4E82-B326-F1528D102F0D}"/>
    <dgm:cxn modelId="{7C483364-6DDC-4829-B359-5A770BCC2AC3}" srcId="{C85D0C47-385D-4EF8-B692-AA318EE135F6}" destId="{C2AF7936-F801-46F7-8CAB-A5D84A35DC0C}" srcOrd="1" destOrd="0" parTransId="{517B9A64-3DE0-4800-9F1B-CF8E6016116E}" sibTransId="{D6CADCF0-30B7-4339-8116-C94DD6E8EFC9}"/>
    <dgm:cxn modelId="{AF378645-7045-404B-924E-002EF6ED81C1}" type="presOf" srcId="{BA830621-F5BF-4135-BD65-CC5A421E85B9}" destId="{AE2A8A90-4984-4373-B53C-CDA1B7D22C21}" srcOrd="0" destOrd="0" presId="urn:microsoft.com/office/officeart/2009/3/layout/SubStepProcess"/>
    <dgm:cxn modelId="{7CF9AA6D-C243-49FA-B90F-1824EBA8E7EA}" type="presOf" srcId="{C85D0C47-385D-4EF8-B692-AA318EE135F6}" destId="{8FEC2F5F-495D-4984-86E6-2F0576563574}" srcOrd="0" destOrd="0" presId="urn:microsoft.com/office/officeart/2009/3/layout/SubStepProcess"/>
    <dgm:cxn modelId="{DA17FD79-3E07-4508-8F15-8E4CD8056403}" type="presOf" srcId="{049EDCF1-C2E1-4F66-B369-A3A344512900}" destId="{02339D1D-5B91-48A9-889D-3A506C7E7941}" srcOrd="0" destOrd="0" presId="urn:microsoft.com/office/officeart/2009/3/layout/SubStepProcess"/>
    <dgm:cxn modelId="{B9F2E87B-3F9C-446D-B1AD-A5E811424EDA}" type="presOf" srcId="{84062AE9-B5EB-41F7-94FC-063E9260D578}" destId="{CD80673B-33B0-4DD4-A971-084A1E879C01}" srcOrd="0" destOrd="0" presId="urn:microsoft.com/office/officeart/2009/3/layout/SubStepProcess"/>
    <dgm:cxn modelId="{78D1EB85-1268-49BA-A44B-C16295B0CB6E}" type="presOf" srcId="{078840CE-4589-4BCA-B7C3-C7AA4E69CE37}" destId="{36B51393-56DC-4B36-83DB-4DAD93954FD5}" srcOrd="0" destOrd="0" presId="urn:microsoft.com/office/officeart/2009/3/layout/SubStepProcess"/>
    <dgm:cxn modelId="{21B50993-4332-43D8-96BA-C63A03A3B1F8}" srcId="{C85D0C47-385D-4EF8-B692-AA318EE135F6}" destId="{078840CE-4589-4BCA-B7C3-C7AA4E69CE37}" srcOrd="2" destOrd="0" parTransId="{A87EE173-5F64-4F60-8B9D-860BC614A3D3}" sibTransId="{C5C168E5-F4F0-4798-96AD-E34EB1BA0DC4}"/>
    <dgm:cxn modelId="{0AE086DC-90C6-4F96-BDF4-F52C8E62AD0D}" srcId="{C85D0C47-385D-4EF8-B692-AA318EE135F6}" destId="{6C0FF8EC-64D1-4916-A0E1-4F4D22566AF7}" srcOrd="6" destOrd="0" parTransId="{ED0A0827-7225-48AC-B5A8-BAE9C463300B}" sibTransId="{A3047CDE-3716-48DD-B028-7CA0628E0707}"/>
    <dgm:cxn modelId="{A831D7E6-FCB3-4A6B-9FC4-1AD658C15413}" type="presOf" srcId="{6C0FF8EC-64D1-4916-A0E1-4F4D22566AF7}" destId="{865D0E2F-0788-4C82-A23E-3FF88AFBF250}" srcOrd="0" destOrd="0" presId="urn:microsoft.com/office/officeart/2009/3/layout/SubStepProcess"/>
    <dgm:cxn modelId="{935C71EF-F9FA-4134-8E40-37140E463D37}" srcId="{C85D0C47-385D-4EF8-B692-AA318EE135F6}" destId="{84062AE9-B5EB-41F7-94FC-063E9260D578}" srcOrd="0" destOrd="0" parTransId="{DDDD3485-9E04-448A-974C-833F60A1E73E}" sibTransId="{9C90D0F4-2CE8-47A9-900C-0A7F5B93BCF7}"/>
    <dgm:cxn modelId="{DB4266C9-4340-4623-BD3B-0231F84F0912}" type="presParOf" srcId="{8FEC2F5F-495D-4984-86E6-2F0576563574}" destId="{CD80673B-33B0-4DD4-A971-084A1E879C01}" srcOrd="0" destOrd="0" presId="urn:microsoft.com/office/officeart/2009/3/layout/SubStepProcess"/>
    <dgm:cxn modelId="{84F0396F-88C5-4A08-9B17-B72375D43A3F}" type="presParOf" srcId="{8FEC2F5F-495D-4984-86E6-2F0576563574}" destId="{528E0C29-BAB5-4852-88FA-82594CB1BBC6}" srcOrd="1" destOrd="0" presId="urn:microsoft.com/office/officeart/2009/3/layout/SubStepProcess"/>
    <dgm:cxn modelId="{142FA66E-5D8A-446F-998B-6B5121D455F8}" type="presParOf" srcId="{8FEC2F5F-495D-4984-86E6-2F0576563574}" destId="{36B51393-56DC-4B36-83DB-4DAD93954FD5}" srcOrd="2" destOrd="0" presId="urn:microsoft.com/office/officeart/2009/3/layout/SubStepProcess"/>
    <dgm:cxn modelId="{0B343A3F-D297-45F2-ABB6-63E29869DECE}" type="presParOf" srcId="{8FEC2F5F-495D-4984-86E6-2F0576563574}" destId="{9608EDA4-6DE9-4DB3-A668-898E24761CC5}" srcOrd="3" destOrd="0" presId="urn:microsoft.com/office/officeart/2009/3/layout/SubStepProcess"/>
    <dgm:cxn modelId="{5AC5C6EC-AB15-4B0F-96DA-7746430744DD}" type="presParOf" srcId="{8FEC2F5F-495D-4984-86E6-2F0576563574}" destId="{02339D1D-5B91-48A9-889D-3A506C7E7941}" srcOrd="4" destOrd="0" presId="urn:microsoft.com/office/officeart/2009/3/layout/SubStepProcess"/>
    <dgm:cxn modelId="{D21B03B7-7478-46A3-B4EE-401E3131AC6E}" type="presParOf" srcId="{8FEC2F5F-495D-4984-86E6-2F0576563574}" destId="{AE2A8A90-4984-4373-B53C-CDA1B7D22C21}" srcOrd="5" destOrd="0" presId="urn:microsoft.com/office/officeart/2009/3/layout/SubStepProcess"/>
    <dgm:cxn modelId="{302D8660-DCD7-4AB1-9EF3-410D8F37889C}" type="presParOf" srcId="{8FEC2F5F-495D-4984-86E6-2F0576563574}" destId="{865D0E2F-0788-4C82-A23E-3FF88AFBF250}" srcOrd="6" destOrd="0" presId="urn:microsoft.com/office/officeart/2009/3/layout/SubStepProcess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80673B-33B0-4DD4-A971-084A1E879C01}">
      <dsp:nvSpPr>
        <dsp:cNvPr id="0" name=""/>
        <dsp:cNvSpPr/>
      </dsp:nvSpPr>
      <dsp:spPr>
        <a:xfrm>
          <a:off x="1382" y="995671"/>
          <a:ext cx="1617141" cy="1617141"/>
        </a:xfrm>
        <a:prstGeom prst="ellipse">
          <a:avLst/>
        </a:prstGeom>
        <a:solidFill>
          <a:schemeClr val="accent1"/>
        </a:solidFill>
        <a:ln w="285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bg1"/>
              </a:solidFill>
              <a:latin typeface="Tenorite" panose="00000500000000000000" pitchFamily="2" charset="0"/>
            </a:rPr>
            <a:t>H Line identified: March 2021</a:t>
          </a:r>
        </a:p>
      </dsp:txBody>
      <dsp:txXfrm>
        <a:off x="238207" y="1232496"/>
        <a:ext cx="1143491" cy="1143491"/>
      </dsp:txXfrm>
    </dsp:sp>
    <dsp:sp modelId="{528E0C29-BAB5-4852-88FA-82594CB1BBC6}">
      <dsp:nvSpPr>
        <dsp:cNvPr id="0" name=""/>
        <dsp:cNvSpPr/>
      </dsp:nvSpPr>
      <dsp:spPr>
        <a:xfrm>
          <a:off x="1618523" y="995671"/>
          <a:ext cx="1617141" cy="1617141"/>
        </a:xfrm>
        <a:prstGeom prst="ellipse">
          <a:avLst/>
        </a:prstGeom>
        <a:solidFill>
          <a:schemeClr val="bg1"/>
        </a:solidFill>
        <a:ln w="285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tx2"/>
              </a:solidFill>
              <a:latin typeface="Tenorite" panose="00000500000000000000" pitchFamily="2" charset="0"/>
            </a:rPr>
            <a:t>Early project coordination:  2024-2026</a:t>
          </a:r>
        </a:p>
      </dsp:txBody>
      <dsp:txXfrm>
        <a:off x="1855348" y="1232496"/>
        <a:ext cx="1143491" cy="1143491"/>
      </dsp:txXfrm>
    </dsp:sp>
    <dsp:sp modelId="{36B51393-56DC-4B36-83DB-4DAD93954FD5}">
      <dsp:nvSpPr>
        <dsp:cNvPr id="0" name=""/>
        <dsp:cNvSpPr/>
      </dsp:nvSpPr>
      <dsp:spPr>
        <a:xfrm>
          <a:off x="3235665" y="995671"/>
          <a:ext cx="1617141" cy="1617141"/>
        </a:xfrm>
        <a:prstGeom prst="ellipse">
          <a:avLst/>
        </a:prstGeom>
        <a:solidFill>
          <a:schemeClr val="tx1">
            <a:lumMod val="20000"/>
            <a:lumOff val="80000"/>
          </a:schemeClr>
        </a:solidFill>
        <a:ln w="285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>
              <a:solidFill>
                <a:schemeClr val="tx2"/>
              </a:solidFill>
              <a:latin typeface="Tenorite" panose="00000500000000000000" pitchFamily="2" charset="0"/>
            </a:rPr>
            <a:t>Draft Corridor Plan: </a:t>
          </a:r>
          <a:r>
            <a:rPr lang="en-US" sz="1400" b="1" kern="1200" dirty="0">
              <a:solidFill>
                <a:schemeClr val="tx2"/>
              </a:solidFill>
              <a:latin typeface="Tenorite" panose="00000500000000000000" pitchFamily="2" charset="0"/>
            </a:rPr>
            <a:t>Comment period Mar. 23 – May 4, 2026</a:t>
          </a:r>
        </a:p>
      </dsp:txBody>
      <dsp:txXfrm>
        <a:off x="3472490" y="1232496"/>
        <a:ext cx="1143491" cy="1143491"/>
      </dsp:txXfrm>
    </dsp:sp>
    <dsp:sp modelId="{9608EDA4-6DE9-4DB3-A668-898E24761CC5}">
      <dsp:nvSpPr>
        <dsp:cNvPr id="0" name=""/>
        <dsp:cNvSpPr/>
      </dsp:nvSpPr>
      <dsp:spPr>
        <a:xfrm>
          <a:off x="4852807" y="995671"/>
          <a:ext cx="1617141" cy="1617141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285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>
              <a:solidFill>
                <a:schemeClr val="bg1"/>
              </a:solidFill>
              <a:latin typeface="Tenorite" panose="00000500000000000000" pitchFamily="2" charset="0"/>
            </a:rPr>
            <a:t>Recommended Corridor Plan: Comment period</a:t>
          </a:r>
          <a:br>
            <a:rPr lang="en-US" sz="1400" b="0" kern="1200" dirty="0">
              <a:solidFill>
                <a:schemeClr val="bg1"/>
              </a:solidFill>
              <a:latin typeface="Tenorite" panose="00000500000000000000" pitchFamily="2" charset="0"/>
            </a:rPr>
          </a:br>
          <a:r>
            <a:rPr lang="en-US" sz="1400" b="0" kern="1200" dirty="0">
              <a:solidFill>
                <a:schemeClr val="bg1"/>
              </a:solidFill>
              <a:latin typeface="Tenorite" panose="00000500000000000000" pitchFamily="2" charset="0"/>
            </a:rPr>
            <a:t>August 2026</a:t>
          </a:r>
        </a:p>
      </dsp:txBody>
      <dsp:txXfrm>
        <a:off x="5089632" y="1232496"/>
        <a:ext cx="1143491" cy="1143491"/>
      </dsp:txXfrm>
    </dsp:sp>
    <dsp:sp modelId="{02339D1D-5B91-48A9-889D-3A506C7E7941}">
      <dsp:nvSpPr>
        <dsp:cNvPr id="0" name=""/>
        <dsp:cNvSpPr/>
      </dsp:nvSpPr>
      <dsp:spPr>
        <a:xfrm>
          <a:off x="6469948" y="995671"/>
          <a:ext cx="1617141" cy="1617141"/>
        </a:xfrm>
        <a:prstGeom prst="ellipse">
          <a:avLst/>
        </a:prstGeom>
        <a:solidFill>
          <a:schemeClr val="tx1"/>
        </a:solidFill>
        <a:ln w="285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bg1"/>
              </a:solidFill>
              <a:latin typeface="Tenorite" panose="00000500000000000000" pitchFamily="2" charset="0"/>
            </a:rPr>
            <a:t>Final Corridor Plan approved: Fall 2026</a:t>
          </a:r>
        </a:p>
      </dsp:txBody>
      <dsp:txXfrm>
        <a:off x="6706773" y="1232496"/>
        <a:ext cx="1143491" cy="1143491"/>
      </dsp:txXfrm>
    </dsp:sp>
    <dsp:sp modelId="{AE2A8A90-4984-4373-B53C-CDA1B7D22C21}">
      <dsp:nvSpPr>
        <dsp:cNvPr id="0" name=""/>
        <dsp:cNvSpPr/>
      </dsp:nvSpPr>
      <dsp:spPr>
        <a:xfrm>
          <a:off x="8087090" y="995671"/>
          <a:ext cx="1617141" cy="1617141"/>
        </a:xfrm>
        <a:prstGeom prst="ellipse">
          <a:avLst/>
        </a:prstGeom>
        <a:solidFill>
          <a:schemeClr val="bg1"/>
        </a:solidFill>
        <a:ln w="285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tx2"/>
              </a:solidFill>
              <a:latin typeface="Tenorite" panose="00000500000000000000" pitchFamily="2" charset="0"/>
            </a:rPr>
            <a:t>Engineering: 2026-2027</a:t>
          </a:r>
        </a:p>
      </dsp:txBody>
      <dsp:txXfrm>
        <a:off x="8323915" y="1232496"/>
        <a:ext cx="1143491" cy="1143491"/>
      </dsp:txXfrm>
    </dsp:sp>
    <dsp:sp modelId="{865D0E2F-0788-4C82-A23E-3FF88AFBF250}">
      <dsp:nvSpPr>
        <dsp:cNvPr id="0" name=""/>
        <dsp:cNvSpPr/>
      </dsp:nvSpPr>
      <dsp:spPr>
        <a:xfrm>
          <a:off x="9704232" y="995671"/>
          <a:ext cx="1617141" cy="1617141"/>
        </a:xfrm>
        <a:prstGeom prst="ellipse">
          <a:avLst/>
        </a:prstGeom>
        <a:solidFill>
          <a:schemeClr val="bg1"/>
        </a:solidFill>
        <a:ln w="285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tx2"/>
              </a:solidFill>
              <a:latin typeface="Tenorite" panose="00000500000000000000" pitchFamily="2" charset="0"/>
            </a:rPr>
            <a:t>Construction: Starting 2028</a:t>
          </a:r>
        </a:p>
      </dsp:txBody>
      <dsp:txXfrm>
        <a:off x="9941057" y="1232496"/>
        <a:ext cx="1143491" cy="11434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ubStepProcess">
  <dgm:title val=""/>
  <dgm:desc val=""/>
  <dgm:catLst>
    <dgm:cat type="process" pri="122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61" srcId="1" destId="11" srcOrd="0" destOrd="0"/>
        <dgm:cxn modelId="62" srcId="1" destId="12" srcOrd="1" destOrd="0"/>
        <dgm:cxn modelId="7" srcId="0" destId="2" srcOrd="0" destOrd="0"/>
        <dgm:cxn modelId="8" srcId="0" destId="3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8" srcId="0" destId="1" srcOrd="0" destOrd="0"/>
        <dgm:cxn modelId="81" srcId="1" destId="11" srcOrd="0" destOrd="0"/>
        <dgm:cxn modelId="82" srcId="1" destId="12" srcOrd="1" destOrd="0"/>
        <dgm:cxn modelId="9" srcId="0" destId="2" srcOrd="0" destOrd="0"/>
        <dgm:cxn modelId="10" srcId="0" destId="3" srcOrd="0" destOrd="0"/>
        <dgm:cxn modelId="11" srcId="0" destId="4" srcOrd="0" destOrd="0"/>
      </dgm:cxnLst>
      <dgm:bg/>
      <dgm:whole/>
    </dgm:dataModel>
  </dgm:clrData>
  <dgm:layoutNode name="Name0">
    <dgm:varLst>
      <dgm:chMax val="7"/>
      <dgm:dir/>
      <dgm:animOne val="branch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Tx1" refType="w"/>
      <dgm:constr type="w" for="ch" forName="chLin1" refType="w" refFor="ch" refForName="parTx1" fact="1.38"/>
      <dgm:constr type="h" for="ch" forName="chLin1" refType="h"/>
      <dgm:constr type="w" for="ch" forName="spPre1" refType="w" fact="0.27"/>
      <dgm:constr type="w" for="ch" forName="spPost1" refType="w" fact="0.27"/>
      <dgm:constr type="h" for="ch" forName="spPre1" refType="h"/>
      <dgm:constr type="h" for="ch" forName="spPost1" refType="h"/>
      <dgm:constr type="primFontSz" for="ch" forName="parTx1" val="65"/>
      <dgm:constr type="primFontSz" for="des" forName="desTx1" refType="primFontSz" refFor="ch" refForName="parTx1" fact="0.78"/>
      <dgm:constr type="primFontSz" for="des" forName="desTx1" op="equ"/>
      <dgm:constr type="w" for="ch" forName="parTx2" refType="w"/>
      <dgm:constr type="w" for="ch" forName="chLin2" refType="w" refFor="ch" refForName="parTx2" fact="1.38"/>
      <dgm:constr type="h" for="ch" forName="chLin2" refType="h"/>
      <dgm:constr type="w" for="ch" forName="spPre2" refType="w" fact="0.54"/>
      <dgm:constr type="w" for="ch" forName="spPost2" refType="w" fact="0.54"/>
      <dgm:constr type="h" for="ch" forName="spPre2" refType="h"/>
      <dgm:constr type="h" for="ch" forName="spPost2" refType="h"/>
      <dgm:constr type="primFontSz" for="ch" forName="parTx2" refType="primFontSz" refFor="ch" refForName="parTx1" op="equ"/>
      <dgm:constr type="primFontSz" for="des" forName="desTx2" refType="primFontSz" refFor="des" refForName="desTx1" op="equ"/>
      <dgm:constr type="w" for="ch" forName="parTx3" refType="w"/>
      <dgm:constr type="w" for="ch" forName="chLin3" refType="w" refFor="ch" refForName="parTx3" fact="1.38"/>
      <dgm:constr type="h" for="ch" forName="chLin3" refType="h"/>
      <dgm:constr type="w" for="ch" forName="spPre3" refType="w" fact="0.54"/>
      <dgm:constr type="w" for="ch" forName="spPost3" refType="w" fact="0.54"/>
      <dgm:constr type="h" for="ch" forName="spPre3" refType="h"/>
      <dgm:constr type="h" for="ch" forName="spPost3" refType="h"/>
      <dgm:constr type="primFontSz" for="ch" forName="parTx3" refType="primFontSz" refFor="ch" refForName="parTx1" op="equ"/>
      <dgm:constr type="primFontSz" for="des" forName="desTx3" refType="primFontSz" refFor="des" refForName="desTx1" op="equ"/>
      <dgm:constr type="w" for="ch" forName="parTx4" refType="w"/>
      <dgm:constr type="w" for="ch" forName="chLin4" refType="w" refFor="ch" refForName="parTx4" fact="1.38"/>
      <dgm:constr type="h" for="ch" forName="chLin4" refType="h"/>
      <dgm:constr type="w" for="ch" forName="spPre4" refType="w" fact="0.54"/>
      <dgm:constr type="w" for="ch" forName="spPost4" refType="w" fact="0.54"/>
      <dgm:constr type="h" for="ch" forName="spPre4" refType="h"/>
      <dgm:constr type="h" for="ch" forName="spPost4" refType="h"/>
      <dgm:constr type="primFontSz" for="ch" forName="parTx4" refType="primFontSz" refFor="ch" refForName="parTx1" op="equ"/>
      <dgm:constr type="primFontSz" for="des" forName="desTx4" refType="primFontSz" refFor="des" refForName="desTx1" op="equ"/>
      <dgm:constr type="w" for="ch" forName="parTx5" refType="w"/>
      <dgm:constr type="w" for="ch" forName="chLin5" refType="w" refFor="ch" refForName="parTx5" fact="1.38"/>
      <dgm:constr type="h" for="ch" forName="chLin5" refType="h"/>
      <dgm:constr type="w" for="ch" forName="spPre5" refType="w" fact="0.54"/>
      <dgm:constr type="w" for="ch" forName="spPost5" refType="w" fact="0.54"/>
      <dgm:constr type="h" for="ch" forName="spPre5" refType="h"/>
      <dgm:constr type="h" for="ch" forName="spPost5" refType="h"/>
      <dgm:constr type="primFontSz" for="ch" forName="parTx5" refType="primFontSz" refFor="ch" refForName="parTx1" op="equ"/>
      <dgm:constr type="primFontSz" for="des" forName="desTx5" refType="primFontSz" refFor="des" refForName="desTx1" op="equ"/>
      <dgm:constr type="w" for="ch" forName="parTx6" refType="w"/>
      <dgm:constr type="w" for="ch" forName="chLin6" refType="w" refFor="ch" refForName="parTx6" fact="1.38"/>
      <dgm:constr type="h" for="ch" forName="chLin6" refType="h"/>
      <dgm:constr type="w" for="ch" forName="spPre6" refType="w" fact="0.54"/>
      <dgm:constr type="w" for="ch" forName="spPost6" refType="w" fact="0.54"/>
      <dgm:constr type="h" for="ch" forName="spPre6" refType="h"/>
      <dgm:constr type="h" for="ch" forName="spPost6" refType="h"/>
      <dgm:constr type="primFontSz" for="ch" forName="parTx6" refType="primFontSz" refFor="ch" refForName="parTx1" op="equ"/>
      <dgm:constr type="primFontSz" for="des" forName="desTx6" refType="primFontSz" refFor="des" refForName="desTx1" op="equ"/>
      <dgm:constr type="w" for="ch" forName="parTx7" refType="w"/>
      <dgm:constr type="w" for="ch" forName="chLin7" refType="w" refFor="ch" refForName="parTx7" fact="1.38"/>
      <dgm:constr type="h" for="ch" forName="chLin7" refType="h"/>
      <dgm:constr type="w" for="ch" forName="spPre7" refType="w" fact="0.54"/>
      <dgm:constr type="w" for="ch" forName="spPost7" refType="w" fact="0.54"/>
      <dgm:constr type="h" for="ch" forName="spPre7" refType="h"/>
      <dgm:constr type="h" for="ch" forName="spPost7" refType="h"/>
      <dgm:constr type="primFontSz" for="ch" forName="parTx7" refType="primFontSz" refFor="ch" refForName="parTx1" op="equ"/>
      <dgm:constr type="primFontSz" for="des" forName="desTx7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parTx1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">
            <dgm:if name="Name8" axis="ch" ptType="node" func="cnt" op="gte" val="1">
              <dgm:layoutNode name="spPre1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1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1" refType="w" fact="0.77"/>
                  <dgm:constr type="w" for="ch" forName="top1" refType="w" refFor="ch" refForName="txAndLines1" fact="0.78"/>
                </dgm:constrLst>
                <dgm:forEach name="Name9" axis="ch">
                  <dgm:forEach name="Name10" axis="self" ptType="parTrans">
                    <dgm:layoutNode name="Name11" styleLbl="parChTrans1D1">
                      <dgm:choose name="Name12">
                        <dgm:if name="Name1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1"/>
                          </dgm:alg>
                        </dgm:if>
                        <dgm:else name="Name1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1"/>
                            <dgm:param type="dstNode" val="anchor1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" axis="self" ptType="node">
                    <dgm:choose name="Name16">
                      <dgm:if name="Name17" axis="par ch" ptType="node node" func="cnt" op="equ" val="1">
                        <dgm:layoutNode name="top1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"/>
                    </dgm:choose>
                    <dgm:layoutNode name="txAndLines1">
                      <dgm:choose name="Name19">
                        <dgm:if name="Name20" func="var" arg="dir" op="equ" val="norm">
                          <dgm:alg type="lin"/>
                        </dgm:if>
                        <dgm:else name="Name2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22">
                        <dgm:if name="Name23" axis="root ch" ptType="all node" func="cnt" op="gte" val="2">
                          <dgm:constrLst>
                            <dgm:constr type="w" for="ch" forName="anchor1" refType="w"/>
                            <dgm:constr type="w" for="ch" forName="backup1" refType="w" fact="-1"/>
                            <dgm:constr type="w" for="ch" forName="preLine1" refType="w" fact="0.11"/>
                            <dgm:constr type="w" for="ch" forName="desTx1" refType="w" fact="0.78"/>
                            <dgm:constr type="w" for="ch" forName="postLine1" refType="w" fact="0.11"/>
                          </dgm:constrLst>
                        </dgm:if>
                        <dgm:else name="Name24">
                          <dgm:constrLst>
                            <dgm:constr type="w" for="ch" forName="anchor1" refType="w" fact="0.89"/>
                            <dgm:constr type="w" for="ch" forName="backup1" refType="w" fact="-0.89"/>
                            <dgm:constr type="w" for="ch" forName="preLine1" refType="w" fact="0.11"/>
                            <dgm:constr type="w" for="ch" forName="desTx1" refType="w" fact="0.78"/>
                          </dgm:constrLst>
                        </dgm:else>
                      </dgm:choose>
                      <dgm:layoutNode name="anchor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1" styleLbl="parChTrans1D1" moveWith="desTx1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1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25">
                        <dgm:if name="Name26" axis="root ch" ptType="all node" func="cnt" op="gte" val="2">
                          <dgm:layoutNode name="postLine1" styleLbl="parChTrans1D1" moveWith="desTx1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27"/>
                      </dgm:choose>
                    </dgm:layoutNode>
                  </dgm:forEach>
                  <dgm:choose name="Name28">
                    <dgm:if name="Name29" axis="root ch" ptType="all node" func="cnt" op="gte" val="2">
                      <dgm:forEach name="Name30" axis="self" ptType="parTrans">
                        <dgm:layoutNode name="Name31" styleLbl="parChTrans1D1">
                          <dgm:choose name="Name32">
                            <dgm:if name="Name3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2"/>
                                <dgm:param type="endSty" val="noArr"/>
                                <dgm:param type="dstNode" val="anchor1"/>
                              </dgm:alg>
                            </dgm:if>
                            <dgm:else name="Name3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2"/>
                                <dgm:param type="dstNode" val="anchor1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35"/>
                  </dgm:choose>
                </dgm:forEach>
              </dgm:layoutNode>
              <dgm:choose name="Name36">
                <dgm:if name="Name37" axis="root ch" ptType="all node" func="cnt" op="gte" val="2">
                  <dgm:layoutNode name="spPost1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38"/>
              </dgm:choose>
            </dgm:if>
            <dgm:else name="Name39"/>
          </dgm:choose>
        </dgm:if>
        <dgm:if name="Name40" axis="self" ptType="node" func="pos" op="equ" val="2">
          <dgm:layoutNode name="parTx2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41">
            <dgm:if name="Name42" axis="ch" ptType="node" func="cnt" op="gte" val="1">
              <dgm:layoutNode name="spPre2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2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2" refType="w" fact="0.77"/>
                  <dgm:constr type="w" for="ch" forName="top2" refType="w" refFor="ch" refForName="txAndLines2" fact="0.78"/>
                </dgm:constrLst>
                <dgm:forEach name="Name43" axis="ch">
                  <dgm:forEach name="Name44" axis="self" ptType="parTrans">
                    <dgm:layoutNode name="Name45" styleLbl="parChTrans1D1">
                      <dgm:choose name="Name46">
                        <dgm:if name="Name4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2"/>
                          </dgm:alg>
                        </dgm:if>
                        <dgm:else name="Name4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2"/>
                            <dgm:param type="dstNode" val="anchor2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49" axis="self" ptType="node">
                    <dgm:choose name="Name50">
                      <dgm:if name="Name51" axis="par ch" ptType="node node" func="cnt" op="equ" val="1">
                        <dgm:layoutNode name="top2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52"/>
                    </dgm:choose>
                    <dgm:layoutNode name="txAndLines2">
                      <dgm:choose name="Name53">
                        <dgm:if name="Name54" func="var" arg="dir" op="equ" val="norm">
                          <dgm:alg type="lin"/>
                        </dgm:if>
                        <dgm:else name="Name5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56">
                        <dgm:if name="Name57" axis="root ch" ptType="all node" func="cnt" op="gte" val="3">
                          <dgm:constrLst>
                            <dgm:constr type="w" for="ch" forName="anchor2" refType="w"/>
                            <dgm:constr type="w" for="ch" forName="backup2" refType="w" fact="-1"/>
                            <dgm:constr type="w" for="ch" forName="preLine2" refType="w" fact="0.11"/>
                            <dgm:constr type="w" for="ch" forName="desTx2" refType="w" fact="0.78"/>
                            <dgm:constr type="w" for="ch" forName="postLine2" refType="w" fact="0.11"/>
                          </dgm:constrLst>
                        </dgm:if>
                        <dgm:else name="Name58">
                          <dgm:constrLst>
                            <dgm:constr type="w" for="ch" forName="anchor2" refType="w" fact="0.89"/>
                            <dgm:constr type="w" for="ch" forName="backup2" refType="w" fact="-0.89"/>
                            <dgm:constr type="w" for="ch" forName="preLine2" refType="w" fact="0.11"/>
                            <dgm:constr type="w" for="ch" forName="desTx2" refType="w" fact="0.78"/>
                          </dgm:constrLst>
                        </dgm:else>
                      </dgm:choose>
                      <dgm:layoutNode name="anchor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2" styleLbl="parChTrans1D1" moveWith="desTx2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2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59">
                        <dgm:if name="Name60" axis="root ch" ptType="all node" func="cnt" op="gte" val="3">
                          <dgm:layoutNode name="postLine2" styleLbl="parChTrans1D1" moveWith="desTx2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61"/>
                      </dgm:choose>
                    </dgm:layoutNode>
                  </dgm:forEach>
                  <dgm:choose name="Name62">
                    <dgm:if name="Name63" axis="root ch" ptType="all node" func="cnt" op="gte" val="3">
                      <dgm:forEach name="Name64" axis="self" ptType="parTrans">
                        <dgm:layoutNode name="Name65" styleLbl="parChTrans1D1">
                          <dgm:choose name="Name66">
                            <dgm:if name="Name67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3"/>
                                <dgm:param type="endSty" val="noArr"/>
                                <dgm:param type="dstNode" val="anchor2"/>
                              </dgm:alg>
                            </dgm:if>
                            <dgm:else name="Name68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3"/>
                                <dgm:param type="dstNode" val="anchor2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69"/>
                  </dgm:choose>
                </dgm:forEach>
              </dgm:layoutNode>
              <dgm:choose name="Name70">
                <dgm:if name="Name71" axis="root ch" ptType="all node" func="cnt" op="gte" val="3">
                  <dgm:layoutNode name="spPost2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72"/>
              </dgm:choose>
            </dgm:if>
            <dgm:else name="Name73"/>
          </dgm:choose>
        </dgm:if>
        <dgm:if name="Name74" axis="self" ptType="node" func="pos" op="equ" val="3">
          <dgm:layoutNode name="parTx3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5">
            <dgm:if name="Name76" axis="ch" ptType="node" func="cnt" op="gte" val="1">
              <dgm:layoutNode name="spPre3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3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3" refType="w" fact="0.77"/>
                  <dgm:constr type="w" for="ch" forName="top3" refType="w" refFor="ch" refForName="txAndLines3" fact="0.78"/>
                </dgm:constrLst>
                <dgm:forEach name="Name77" axis="ch">
                  <dgm:forEach name="Name78" axis="self" ptType="parTrans">
                    <dgm:layoutNode name="Name79" styleLbl="parChTrans1D1">
                      <dgm:choose name="Name80">
                        <dgm:if name="Name81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3"/>
                          </dgm:alg>
                        </dgm:if>
                        <dgm:else name="Name82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3"/>
                            <dgm:param type="dstNode" val="anchor3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83" axis="self" ptType="node">
                    <dgm:choose name="Name84">
                      <dgm:if name="Name85" axis="par ch" ptType="node node" func="cnt" op="equ" val="1">
                        <dgm:layoutNode name="top3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86"/>
                    </dgm:choose>
                    <dgm:layoutNode name="txAndLines3">
                      <dgm:choose name="Name87">
                        <dgm:if name="Name88" func="var" arg="dir" op="equ" val="norm">
                          <dgm:alg type="lin"/>
                        </dgm:if>
                        <dgm:else name="Name89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90">
                        <dgm:if name="Name91" axis="root ch" ptType="all node" func="cnt" op="gte" val="4">
                          <dgm:constrLst>
                            <dgm:constr type="w" for="ch" forName="anchor3" refType="w"/>
                            <dgm:constr type="w" for="ch" forName="backup3" refType="w" fact="-1"/>
                            <dgm:constr type="w" for="ch" forName="preLine3" refType="w" fact="0.11"/>
                            <dgm:constr type="w" for="ch" forName="desTx3" refType="w" fact="0.78"/>
                            <dgm:constr type="w" for="ch" forName="postLine3" refType="w" fact="0.11"/>
                          </dgm:constrLst>
                        </dgm:if>
                        <dgm:else name="Name92">
                          <dgm:constrLst>
                            <dgm:constr type="w" for="ch" forName="anchor3" refType="w" fact="0.89"/>
                            <dgm:constr type="w" for="ch" forName="backup3" refType="w" fact="-0.89"/>
                            <dgm:constr type="w" for="ch" forName="preLine3" refType="w" fact="0.11"/>
                            <dgm:constr type="w" for="ch" forName="desTx3" refType="w" fact="0.78"/>
                          </dgm:constrLst>
                        </dgm:else>
                      </dgm:choose>
                      <dgm:layoutNode name="anchor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3" styleLbl="parChTrans1D1" moveWith="desTx3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3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93">
                        <dgm:if name="Name94" axis="root ch" ptType="all node" func="cnt" op="gte" val="4">
                          <dgm:layoutNode name="postLine3" styleLbl="parChTrans1D1" moveWith="desTx3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95"/>
                      </dgm:choose>
                    </dgm:layoutNode>
                  </dgm:forEach>
                  <dgm:choose name="Name96">
                    <dgm:if name="Name97" axis="root ch" ptType="all node" func="cnt" op="gte" val="4">
                      <dgm:forEach name="Name98" axis="self" ptType="parTrans">
                        <dgm:layoutNode name="Name99" styleLbl="parChTrans1D1">
                          <dgm:choose name="Name100">
                            <dgm:if name="Name101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4"/>
                                <dgm:param type="endSty" val="noArr"/>
                                <dgm:param type="dstNode" val="anchor3"/>
                              </dgm:alg>
                            </dgm:if>
                            <dgm:else name="Name102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4"/>
                                <dgm:param type="dstNode" val="anchor3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03"/>
                  </dgm:choose>
                </dgm:forEach>
              </dgm:layoutNode>
              <dgm:choose name="Name104">
                <dgm:if name="Name105" axis="root ch" ptType="all node" func="cnt" op="gte" val="4">
                  <dgm:layoutNode name="spPost3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06"/>
              </dgm:choose>
            </dgm:if>
            <dgm:else name="Name107"/>
          </dgm:choose>
        </dgm:if>
        <dgm:if name="Name108" axis="self" ptType="node" func="pos" op="equ" val="4">
          <dgm:layoutNode name="parTx4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09">
            <dgm:if name="Name110" axis="ch" ptType="node" func="cnt" op="gte" val="1">
              <dgm:layoutNode name="spPre4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4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4" refType="w" fact="0.77"/>
                  <dgm:constr type="w" for="ch" forName="top4" refType="w" refFor="ch" refForName="txAndLines4" fact="0.78"/>
                </dgm:constrLst>
                <dgm:forEach name="Name111" axis="ch">
                  <dgm:forEach name="Name112" axis="self" ptType="parTrans">
                    <dgm:layoutNode name="Name113" styleLbl="parChTrans1D1">
                      <dgm:choose name="Name114">
                        <dgm:if name="Name115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4"/>
                          </dgm:alg>
                        </dgm:if>
                        <dgm:else name="Name116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4"/>
                            <dgm:param type="dstNode" val="anchor4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17" axis="self" ptType="node">
                    <dgm:choose name="Name118">
                      <dgm:if name="Name119" axis="par ch" ptType="node node" func="cnt" op="equ" val="1">
                        <dgm:layoutNode name="top4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20"/>
                    </dgm:choose>
                    <dgm:layoutNode name="txAndLines4">
                      <dgm:choose name="Name121">
                        <dgm:if name="Name122" func="var" arg="dir" op="equ" val="norm">
                          <dgm:alg type="lin"/>
                        </dgm:if>
                        <dgm:else name="Name123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24">
                        <dgm:if name="Name125" axis="root ch" ptType="all node" func="cnt" op="gte" val="5">
                          <dgm:constrLst>
                            <dgm:constr type="w" for="ch" forName="anchor4" refType="w"/>
                            <dgm:constr type="w" for="ch" forName="backup4" refType="w" fact="-1"/>
                            <dgm:constr type="w" for="ch" forName="preLine4" refType="w" fact="0.11"/>
                            <dgm:constr type="w" for="ch" forName="desTx4" refType="w" fact="0.78"/>
                            <dgm:constr type="w" for="ch" forName="postLine4" refType="w" fact="0.11"/>
                          </dgm:constrLst>
                        </dgm:if>
                        <dgm:else name="Name126">
                          <dgm:constrLst>
                            <dgm:constr type="w" for="ch" forName="anchor4" refType="w" fact="0.89"/>
                            <dgm:constr type="w" for="ch" forName="backup4" refType="w" fact="-0.89"/>
                            <dgm:constr type="w" for="ch" forName="preLine4" refType="w" fact="0.11"/>
                            <dgm:constr type="w" for="ch" forName="desTx4" refType="w" fact="0.78"/>
                          </dgm:constrLst>
                        </dgm:else>
                      </dgm:choose>
                      <dgm:layoutNode name="anchor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4" styleLbl="parChTrans1D1" moveWith="desTx4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4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27">
                        <dgm:if name="Name128" axis="root ch" ptType="all node" func="cnt" op="gte" val="5">
                          <dgm:layoutNode name="postLine4" styleLbl="parChTrans1D1" moveWith="desTx4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29"/>
                      </dgm:choose>
                    </dgm:layoutNode>
                  </dgm:forEach>
                  <dgm:choose name="Name130">
                    <dgm:if name="Name131" axis="root ch" ptType="all node" func="cnt" op="gte" val="5">
                      <dgm:forEach name="Name132" axis="self" ptType="parTrans">
                        <dgm:layoutNode name="Name133" styleLbl="parChTrans1D1">
                          <dgm:choose name="Name134">
                            <dgm:if name="Name135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5"/>
                                <dgm:param type="endSty" val="noArr"/>
                                <dgm:param type="dstNode" val="anchor4"/>
                              </dgm:alg>
                            </dgm:if>
                            <dgm:else name="Name136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5"/>
                                <dgm:param type="dstNode" val="anchor4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37"/>
                  </dgm:choose>
                </dgm:forEach>
              </dgm:layoutNode>
              <dgm:choose name="Name138">
                <dgm:if name="Name139" axis="root ch" ptType="all node" func="cnt" op="gte" val="5">
                  <dgm:layoutNode name="spPost4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40"/>
              </dgm:choose>
            </dgm:if>
            <dgm:else name="Name141"/>
          </dgm:choose>
        </dgm:if>
        <dgm:if name="Name142" axis="self" ptType="node" func="pos" op="equ" val="5">
          <dgm:layoutNode name="parTx5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43">
            <dgm:if name="Name144" axis="ch" ptType="node" func="cnt" op="gte" val="1">
              <dgm:layoutNode name="spPre5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5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5" refType="w" fact="0.77"/>
                  <dgm:constr type="w" for="ch" forName="top5" refType="w" refFor="ch" refForName="txAndLines5" fact="0.78"/>
                </dgm:constrLst>
                <dgm:forEach name="Name145" axis="ch">
                  <dgm:forEach name="Name146" axis="self" ptType="parTrans">
                    <dgm:layoutNode name="Name147" styleLbl="parChTrans1D1">
                      <dgm:choose name="Name148">
                        <dgm:if name="Name149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5"/>
                          </dgm:alg>
                        </dgm:if>
                        <dgm:else name="Name150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5"/>
                            <dgm:param type="dstNode" val="anchor5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1" axis="self" ptType="node">
                    <dgm:choose name="Name152">
                      <dgm:if name="Name153" axis="par ch" ptType="node node" func="cnt" op="equ" val="1">
                        <dgm:layoutNode name="top5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54"/>
                    </dgm:choose>
                    <dgm:layoutNode name="txAndLines5">
                      <dgm:choose name="Name155">
                        <dgm:if name="Name156" func="var" arg="dir" op="equ" val="norm">
                          <dgm:alg type="lin"/>
                        </dgm:if>
                        <dgm:else name="Name157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58">
                        <dgm:if name="Name159" axis="root ch" ptType="all node" func="cnt" op="gte" val="6">
                          <dgm:constrLst>
                            <dgm:constr type="w" for="ch" forName="anchor5" refType="w"/>
                            <dgm:constr type="w" for="ch" forName="backup5" refType="w" fact="-1"/>
                            <dgm:constr type="w" for="ch" forName="preLine5" refType="w" fact="0.11"/>
                            <dgm:constr type="w" for="ch" forName="desTx5" refType="w" fact="0.78"/>
                            <dgm:constr type="w" for="ch" forName="postLine5" refType="w" fact="0.11"/>
                          </dgm:constrLst>
                        </dgm:if>
                        <dgm:else name="Name160">
                          <dgm:constrLst>
                            <dgm:constr type="w" for="ch" forName="anchor5" refType="w" fact="0.89"/>
                            <dgm:constr type="w" for="ch" forName="backup5" refType="w" fact="-0.89"/>
                            <dgm:constr type="w" for="ch" forName="preLine5" refType="w" fact="0.11"/>
                            <dgm:constr type="w" for="ch" forName="desTx5" refType="w" fact="0.78"/>
                          </dgm:constrLst>
                        </dgm:else>
                      </dgm:choose>
                      <dgm:layoutNode name="anchor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5" styleLbl="parChTrans1D1" moveWith="desTx5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5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61">
                        <dgm:if name="Name162" axis="root ch" ptType="all node" func="cnt" op="gte" val="6">
                          <dgm:layoutNode name="postLine5" styleLbl="parChTrans1D1" moveWith="desTx5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63"/>
                      </dgm:choose>
                    </dgm:layoutNode>
                  </dgm:forEach>
                  <dgm:choose name="Name164">
                    <dgm:if name="Name165" axis="root ch" ptType="all node" func="cnt" op="gte" val="6">
                      <dgm:forEach name="Name166" axis="self" ptType="parTrans">
                        <dgm:layoutNode name="Name167" styleLbl="parChTrans1D1">
                          <dgm:choose name="Name168">
                            <dgm:if name="Name169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6"/>
                                <dgm:param type="endSty" val="noArr"/>
                                <dgm:param type="dstNode" val="anchor5"/>
                              </dgm:alg>
                            </dgm:if>
                            <dgm:else name="Name170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6"/>
                                <dgm:param type="dstNode" val="anchor5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71"/>
                  </dgm:choose>
                </dgm:forEach>
              </dgm:layoutNode>
              <dgm:choose name="Name172">
                <dgm:if name="Name173" axis="root ch" ptType="all node" func="cnt" op="gte" val="6">
                  <dgm:layoutNode name="spPost5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74"/>
              </dgm:choose>
            </dgm:if>
            <dgm:else name="Name175"/>
          </dgm:choose>
        </dgm:if>
        <dgm:if name="Name176" axis="self" ptType="node" func="pos" op="equ" val="6">
          <dgm:layoutNode name="parTx6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77">
            <dgm:if name="Name178" axis="ch" ptType="node" func="cnt" op="gte" val="1">
              <dgm:layoutNode name="spPre6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6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6" refType="w" fact="0.77"/>
                  <dgm:constr type="w" for="ch" forName="top6" refType="w" refFor="ch" refForName="txAndLines6" fact="0.78"/>
                </dgm:constrLst>
                <dgm:forEach name="Name179" axis="ch">
                  <dgm:forEach name="Name180" axis="self" ptType="parTrans">
                    <dgm:layoutNode name="Name181" styleLbl="parChTrans1D1">
                      <dgm:choose name="Name182">
                        <dgm:if name="Name18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6"/>
                          </dgm:alg>
                        </dgm:if>
                        <dgm:else name="Name18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6"/>
                            <dgm:param type="dstNode" val="anchor6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85" axis="self" ptType="node">
                    <dgm:choose name="Name186">
                      <dgm:if name="Name187" axis="par ch" ptType="node node" func="cnt" op="equ" val="1">
                        <dgm:layoutNode name="top6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8"/>
                    </dgm:choose>
                    <dgm:layoutNode name="txAndLines6">
                      <dgm:choose name="Name189">
                        <dgm:if name="Name190" func="var" arg="dir" op="equ" val="norm">
                          <dgm:alg type="lin"/>
                        </dgm:if>
                        <dgm:else name="Name19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92">
                        <dgm:if name="Name193" axis="root ch" ptType="all node" func="cnt" op="gte" val="7">
                          <dgm:constrLst>
                            <dgm:constr type="w" for="ch" forName="anchor6" refType="w"/>
                            <dgm:constr type="w" for="ch" forName="backup6" refType="w" fact="-1"/>
                            <dgm:constr type="w" for="ch" forName="preLine6" refType="w" fact="0.11"/>
                            <dgm:constr type="w" for="ch" forName="desTx6" refType="w" fact="0.78"/>
                            <dgm:constr type="w" for="ch" forName="postLine6" refType="w" fact="0.11"/>
                          </dgm:constrLst>
                        </dgm:if>
                        <dgm:else name="Name194">
                          <dgm:constrLst>
                            <dgm:constr type="w" for="ch" forName="anchor6" refType="w" fact="0.89"/>
                            <dgm:constr type="w" for="ch" forName="backup6" refType="w" fact="-0.89"/>
                            <dgm:constr type="w" for="ch" forName="preLine6" refType="w" fact="0.11"/>
                            <dgm:constr type="w" for="ch" forName="desTx6" refType="w" fact="0.78"/>
                          </dgm:constrLst>
                        </dgm:else>
                      </dgm:choose>
                      <dgm:layoutNode name="anchor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6" styleLbl="parChTrans1D1" moveWith="desTx6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6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95">
                        <dgm:if name="Name196" axis="root ch" ptType="all node" func="cnt" op="gte" val="7">
                          <dgm:layoutNode name="postLine6" styleLbl="parChTrans1D1" moveWith="desTx6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97"/>
                      </dgm:choose>
                    </dgm:layoutNode>
                  </dgm:forEach>
                  <dgm:choose name="Name198">
                    <dgm:if name="Name199" axis="root ch" ptType="all node" func="cnt" op="gte" val="7">
                      <dgm:forEach name="Name200" axis="self" ptType="parTrans">
                        <dgm:layoutNode name="Name201" styleLbl="parChTrans1D1">
                          <dgm:choose name="Name202">
                            <dgm:if name="Name20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7"/>
                                <dgm:param type="endSty" val="noArr"/>
                                <dgm:param type="dstNode" val="anchor6"/>
                              </dgm:alg>
                            </dgm:if>
                            <dgm:else name="Name20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7"/>
                                <dgm:param type="dstNode" val="anchor6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205"/>
                  </dgm:choose>
                </dgm:forEach>
              </dgm:layoutNode>
              <dgm:choose name="Name206">
                <dgm:if name="Name207" axis="root ch" ptType="all node" func="cnt" op="gte" val="7">
                  <dgm:layoutNode name="spPost6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208"/>
              </dgm:choose>
            </dgm:if>
            <dgm:else name="Name209"/>
          </dgm:choose>
        </dgm:if>
        <dgm:if name="Name210" axis="self" ptType="node" func="pos" op="equ" val="7">
          <dgm:layoutNode name="parTx7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211">
            <dgm:if name="Name212" axis="ch" ptType="node" func="cnt" op="gte" val="1">
              <dgm:layoutNode name="spPre7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7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7" refType="w" fact="0.77"/>
                  <dgm:constr type="w" for="ch" forName="top7" refType="w" refFor="ch" refForName="txAndLines7" fact="0.78"/>
                </dgm:constrLst>
                <dgm:forEach name="Name213" axis="ch">
                  <dgm:forEach name="Name214" axis="self" ptType="parTrans">
                    <dgm:layoutNode name="Name215" styleLbl="parChTrans1D1">
                      <dgm:choose name="Name216">
                        <dgm:if name="Name21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7"/>
                          </dgm:alg>
                        </dgm:if>
                        <dgm:else name="Name21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7"/>
                            <dgm:param type="dstNode" val="anchor7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219" axis="self" ptType="node">
                    <dgm:choose name="Name220">
                      <dgm:if name="Name221" axis="par ch" ptType="node node" func="cnt" op="equ" val="1">
                        <dgm:layoutNode name="top7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222"/>
                    </dgm:choose>
                    <dgm:layoutNode name="txAndLines7">
                      <dgm:choose name="Name223">
                        <dgm:if name="Name224" func="var" arg="dir" op="equ" val="norm">
                          <dgm:alg type="lin"/>
                        </dgm:if>
                        <dgm:else name="Name22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w" for="ch" forName="anchor7" refType="w" fact="0.89"/>
                        <dgm:constr type="w" for="ch" forName="backup7" refType="w" fact="-0.89"/>
                        <dgm:constr type="w" for="ch" forName="preLine7" refType="w" fact="0.11"/>
                        <dgm:constr type="w" for="ch" forName="desTx7" refType="w" fact="0.78"/>
                      </dgm:constrLst>
                      <dgm:layoutNode name="anchor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7" styleLbl="parChTrans1D1" moveWith="desTx7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7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</dgm:layoutNode>
                  </dgm:forEach>
                </dgm:forEach>
              </dgm:layoutNode>
            </dgm:if>
            <dgm:else name="Name226"/>
          </dgm:choose>
        </dgm:if>
        <dgm:else name="Name22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2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2A04DE5-F1A9-4D45-BF54-BEFDBA739CA2}" type="datetimeFigureOut">
              <a:rPr lang="en-US" smtClean="0">
                <a:latin typeface="Calibri" panose="020F0502020204030204" pitchFamily="34" charset="0"/>
              </a:rPr>
              <a:t>4/3/2026</a:t>
            </a:fld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3886E1E-70B3-41D2-AD41-BEE4979EC759}" type="slidenum">
              <a:rPr lang="en-US" smtClean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611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2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A50CD39D-89B0-4C68-805A-35C75A7C20C8}" type="datetimeFigureOut">
              <a:rPr lang="en-US" smtClean="0"/>
              <a:pPr/>
              <a:t>4/3/2026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4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F9F08466-AEA7-4FC0-9459-6A32F61DA29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786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396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2556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A1C504-88DE-9FC1-033F-1B86C9F8D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EEB109-22F1-BEA5-FB59-B2780269E1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7A5045-D75A-732D-3028-1FC871390A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A34B36-4A1A-B51F-51A3-EDAAA2BE27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2136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6873FA-DDED-FC9D-705C-AC94BD68A5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DA75AC-F1FA-0AA0-4532-EC31F4B43F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188DF0-FAB3-210F-CE47-AD34193DAF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4D90E0-5A65-FBE9-1ED7-6F63DDF56C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3144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2A6B65-5A73-1589-EBEB-72FC902E3B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E2A409-67CD-5066-3DB6-8571206E43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41EF0D-A8B8-57B0-93E6-2416162213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DCA562-536C-FAB6-BB91-D5B063BE18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1418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51489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556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054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005242-C699-0040-2FD7-F7001B73FD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8DDA22-9F6B-FC95-6640-6559605BD0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11B3B5-110B-E9DF-D0B4-FCEC4B17C8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D43014-9E49-DE27-62EC-6809FA496C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8760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4050CD-C8F2-60B3-7D53-D8166AB73C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912A10-153C-616A-339B-05254D11FC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907C0C-88BE-21D2-20E7-7E6FA832DB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D0641A-29CE-0740-3126-3F63282219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8808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B4FA90-046B-E668-8E10-46BE00FED2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FDE802-FD69-D952-B410-E0617D4F1E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F449E5-B6E9-27F9-141F-FFCB96B0E2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0A26BD-C919-D312-DC8B-F612E4732E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9135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F08466-AEA7-4FC0-9459-6A32F61DA2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44817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7290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9346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0016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737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Log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">
            <a:extLst>
              <a:ext uri="{FF2B5EF4-FFF2-40B4-BE49-F238E27FC236}">
                <a16:creationId xmlns:a16="http://schemas.microsoft.com/office/drawing/2014/main" id="{37728AE7-9781-4746-8415-01CB58B45CD4}"/>
              </a:ext>
            </a:extLst>
          </p:cNvPr>
          <p:cNvSpPr/>
          <p:nvPr userDrawn="1"/>
        </p:nvSpPr>
        <p:spPr bwMode="white">
          <a:xfrm>
            <a:off x="0" y="4461628"/>
            <a:ext cx="12192000" cy="2396371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 bwMode="black">
          <a:xfrm>
            <a:off x="822960" y="5568475"/>
            <a:ext cx="8128535" cy="836546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spcAft>
                <a:spcPts val="1000"/>
              </a:spcAft>
              <a:buNone/>
              <a:defRPr sz="2400"/>
            </a:lvl1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r>
              <a:rPr lang="en-US"/>
              <a:t> | Job Title</a:t>
            </a:r>
          </a:p>
        </p:txBody>
      </p:sp>
      <p:sp>
        <p:nvSpPr>
          <p:cNvPr id="9" name="Footer Placeholder 6"/>
          <p:cNvSpPr>
            <a:spLocks noGrp="1"/>
          </p:cNvSpPr>
          <p:nvPr>
            <p:ph type="ftr" sz="quarter" idx="3"/>
          </p:nvPr>
        </p:nvSpPr>
        <p:spPr bwMode="black">
          <a:xfrm>
            <a:off x="822960" y="6138332"/>
            <a:ext cx="5587647" cy="365125"/>
          </a:xfrm>
          <a:prstGeom prst="rect">
            <a:avLst/>
          </a:prstGeom>
        </p:spPr>
        <p:txBody>
          <a:bodyPr anchor="b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algn="l"/>
            <a:r>
              <a:rPr lang="en-US" dirty="0"/>
              <a:t>metrotransit.org/websiteurl</a:t>
            </a:r>
          </a:p>
        </p:txBody>
      </p:sp>
      <p:sp>
        <p:nvSpPr>
          <p:cNvPr id="2" name="Title 2"/>
          <p:cNvSpPr>
            <a:spLocks noGrp="1"/>
          </p:cNvSpPr>
          <p:nvPr>
            <p:ph type="ctrTitle" hasCustomPrompt="1"/>
          </p:nvPr>
        </p:nvSpPr>
        <p:spPr bwMode="white">
          <a:xfrm>
            <a:off x="822960" y="4481081"/>
            <a:ext cx="8656921" cy="1087394"/>
          </a:xfrm>
          <a:noFill/>
        </p:spPr>
        <p:txBody>
          <a:bodyPr wrap="square" lIns="91440" tIns="365760" rIns="91440" bIns="9144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enter the slideshow title</a:t>
            </a:r>
          </a:p>
        </p:txBody>
      </p:sp>
      <p:pic>
        <p:nvPicPr>
          <p:cNvPr id="4" name="Picture 3" descr="a logo of Metro Transit, a service of the Metropolitan Council">
            <a:extLst>
              <a:ext uri="{FF2B5EF4-FFF2-40B4-BE49-F238E27FC236}">
                <a16:creationId xmlns:a16="http://schemas.microsoft.com/office/drawing/2014/main" id="{A63BC0E8-9ED4-0B42-B7A7-2E39BBA7B5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71597" y="5902112"/>
            <a:ext cx="2400300" cy="5432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986FC4-3351-3744-8D76-CA74FEF5C9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1855"/>
            <a:ext cx="12192000" cy="139773"/>
          </a:xfrm>
          <a:prstGeom prst="rect">
            <a:avLst/>
          </a:prstGeom>
        </p:spPr>
      </p:pic>
      <p:pic>
        <p:nvPicPr>
          <p:cNvPr id="5" name="Picture 4" descr="METRO logo">
            <a:extLst>
              <a:ext uri="{FF2B5EF4-FFF2-40B4-BE49-F238E27FC236}">
                <a16:creationId xmlns:a16="http://schemas.microsoft.com/office/drawing/2014/main" id="{DC0F1BD8-B224-2A44-BB26-9649EF48FE1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658828" y="1766791"/>
            <a:ext cx="4874343" cy="110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575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(Blue Titl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 txBox="1">
            <a:spLocks/>
          </p:cNvSpPr>
          <p:nvPr userDrawn="1"/>
        </p:nvSpPr>
        <p:spPr bwMode="black">
          <a:xfrm>
            <a:off x="-1" y="5638800"/>
            <a:ext cx="12192000" cy="1219200"/>
          </a:xfrm>
          <a:prstGeom prst="rect">
            <a:avLst/>
          </a:prstGeom>
          <a:solidFill>
            <a:schemeClr val="tx1"/>
          </a:solidFill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9" name="Title 2"/>
          <p:cNvSpPr>
            <a:spLocks noGrp="1"/>
          </p:cNvSpPr>
          <p:nvPr>
            <p:ph type="title" hasCustomPrompt="1"/>
          </p:nvPr>
        </p:nvSpPr>
        <p:spPr bwMode="white">
          <a:xfrm>
            <a:off x="266700" y="5638801"/>
            <a:ext cx="11658600" cy="1219200"/>
          </a:xfrm>
          <a:noFill/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 bwMode="gray">
          <a:xfrm>
            <a:off x="0" y="2"/>
            <a:ext cx="12192000" cy="5638797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45112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(Yellow Titl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 txBox="1">
            <a:spLocks/>
          </p:cNvSpPr>
          <p:nvPr userDrawn="1"/>
        </p:nvSpPr>
        <p:spPr bwMode="auto">
          <a:xfrm>
            <a:off x="0" y="5638800"/>
            <a:ext cx="12192000" cy="1219200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9" name="Title 2"/>
          <p:cNvSpPr>
            <a:spLocks noGrp="1"/>
          </p:cNvSpPr>
          <p:nvPr>
            <p:ph type="title" hasCustomPrompt="1"/>
          </p:nvPr>
        </p:nvSpPr>
        <p:spPr bwMode="black">
          <a:xfrm>
            <a:off x="266700" y="5638800"/>
            <a:ext cx="11658600" cy="1219200"/>
          </a:xfrm>
          <a:noFill/>
        </p:spPr>
        <p:txBody>
          <a:bodyPr>
            <a:normAutofit/>
          </a:bodyPr>
          <a:lstStyle>
            <a:lvl1pPr algn="ctr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 bwMode="gray">
          <a:xfrm>
            <a:off x="0" y="3"/>
            <a:ext cx="12192000" cy="5638798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342373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(Purple Titl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 txBox="1">
            <a:spLocks/>
          </p:cNvSpPr>
          <p:nvPr userDrawn="1"/>
        </p:nvSpPr>
        <p:spPr bwMode="auto">
          <a:xfrm>
            <a:off x="0" y="5638800"/>
            <a:ext cx="12192000" cy="1219200"/>
          </a:xfrm>
          <a:prstGeom prst="rect">
            <a:avLst/>
          </a:prstGeom>
          <a:solidFill>
            <a:schemeClr val="accent6"/>
          </a:solidFill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9" name="Title 2"/>
          <p:cNvSpPr>
            <a:spLocks noGrp="1"/>
          </p:cNvSpPr>
          <p:nvPr>
            <p:ph type="title" hasCustomPrompt="1"/>
          </p:nvPr>
        </p:nvSpPr>
        <p:spPr bwMode="black">
          <a:xfrm>
            <a:off x="266700" y="5638800"/>
            <a:ext cx="11658600" cy="1219200"/>
          </a:xfrm>
          <a:noFill/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 bwMode="gray">
          <a:xfrm>
            <a:off x="0" y="3"/>
            <a:ext cx="12192000" cy="5638798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902314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(Light Gray Titl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 txBox="1">
            <a:spLocks/>
          </p:cNvSpPr>
          <p:nvPr userDrawn="1"/>
        </p:nvSpPr>
        <p:spPr bwMode="auto">
          <a:xfrm>
            <a:off x="0" y="5638800"/>
            <a:ext cx="12192000" cy="1219200"/>
          </a:xfrm>
          <a:prstGeom prst="rect">
            <a:avLst/>
          </a:prstGeom>
          <a:solidFill>
            <a:srgbClr val="E8E8E8">
              <a:alpha val="87843"/>
            </a:srgbClr>
          </a:solidFill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9" name="Title 2"/>
          <p:cNvSpPr>
            <a:spLocks noGrp="1"/>
          </p:cNvSpPr>
          <p:nvPr>
            <p:ph type="title" hasCustomPrompt="1"/>
          </p:nvPr>
        </p:nvSpPr>
        <p:spPr bwMode="black">
          <a:xfrm>
            <a:off x="266700" y="5638800"/>
            <a:ext cx="11658600" cy="1219200"/>
          </a:xfrm>
          <a:noFill/>
        </p:spPr>
        <p:txBody>
          <a:bodyPr>
            <a:normAutofit/>
          </a:bodyPr>
          <a:lstStyle>
            <a:lvl1pPr algn="ctr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 bwMode="gray">
          <a:xfrm>
            <a:off x="0" y="3"/>
            <a:ext cx="12192000" cy="5638798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037976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 bwMode="auto"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 bwMode="white">
          <a:xfrm>
            <a:off x="266700" y="2598820"/>
            <a:ext cx="11658600" cy="785825"/>
          </a:xfrm>
          <a:noFill/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Add “thank you” here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838200" y="3521123"/>
            <a:ext cx="10515600" cy="2681374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endParaRPr lang="en-US"/>
          </a:p>
          <a:p>
            <a:pPr lvl="0"/>
            <a:r>
              <a:rPr lang="en-US" err="1"/>
              <a:t>firstname.lastname@metrotransit.org</a:t>
            </a:r>
            <a:endParaRPr lang="en-US"/>
          </a:p>
          <a:p>
            <a:pPr lvl="0"/>
            <a:r>
              <a:rPr lang="en-US"/>
              <a:t>555-555-5555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 bwMode="black">
          <a:xfrm>
            <a:off x="10002253" y="6356350"/>
            <a:ext cx="135859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65EAA5E-6A30-D94E-A403-80AEF68529C3}" type="datetime1">
              <a:rPr lang="en-US" smtClean="0"/>
              <a:t>4/3/2026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 bwMode="black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metrotransit.org/websiteurl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 bwMode="black">
          <a:xfrm>
            <a:off x="838200" y="6356350"/>
            <a:ext cx="1462668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6"/>
          <p:cNvSpPr/>
          <p:nvPr userDrawn="1"/>
        </p:nvSpPr>
        <p:spPr bwMode="white">
          <a:xfrm>
            <a:off x="0" y="0"/>
            <a:ext cx="12192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A021451-1323-8343-A27E-BAF75715C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8532"/>
            <a:ext cx="12192000" cy="139773"/>
          </a:xfrm>
          <a:prstGeom prst="rect">
            <a:avLst/>
          </a:prstGeom>
        </p:spPr>
      </p:pic>
      <p:pic>
        <p:nvPicPr>
          <p:cNvPr id="10" name="Graphic 5" descr="METRO logo">
            <a:extLst>
              <a:ext uri="{FF2B5EF4-FFF2-40B4-BE49-F238E27FC236}">
                <a16:creationId xmlns:a16="http://schemas.microsoft.com/office/drawing/2014/main" id="{61922CB5-F6E2-3742-85E1-73DE5549F4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0189352" y="678931"/>
            <a:ext cx="1607964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89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Logo over Phot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0" y="-2"/>
            <a:ext cx="12192000" cy="4319827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picture. Ensure there is adequate contrast in the image so that the logo can be easily read and recognized on top of the image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 bwMode="black">
          <a:xfrm>
            <a:off x="822960" y="5568696"/>
            <a:ext cx="6583017" cy="836546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/>
            </a:lvl1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r>
              <a:rPr lang="en-US"/>
              <a:t> | Job Title</a:t>
            </a:r>
          </a:p>
        </p:txBody>
      </p:sp>
      <p:sp>
        <p:nvSpPr>
          <p:cNvPr id="9" name="Footer Placeholder 6"/>
          <p:cNvSpPr>
            <a:spLocks noGrp="1"/>
          </p:cNvSpPr>
          <p:nvPr>
            <p:ph type="ftr" sz="quarter" idx="3"/>
          </p:nvPr>
        </p:nvSpPr>
        <p:spPr bwMode="black">
          <a:xfrm>
            <a:off x="822960" y="6138332"/>
            <a:ext cx="5587647" cy="365125"/>
          </a:xfrm>
          <a:prstGeom prst="rect">
            <a:avLst/>
          </a:prstGeom>
        </p:spPr>
        <p:txBody>
          <a:bodyPr anchor="b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algn="l"/>
            <a:r>
              <a:rPr lang="en-US" dirty="0"/>
              <a:t>metrotransit.org/websiteurl</a:t>
            </a:r>
          </a:p>
        </p:txBody>
      </p:sp>
      <p:sp>
        <p:nvSpPr>
          <p:cNvPr id="2" name="Title 2"/>
          <p:cNvSpPr>
            <a:spLocks noGrp="1"/>
          </p:cNvSpPr>
          <p:nvPr>
            <p:ph type="ctrTitle" hasCustomPrompt="1"/>
          </p:nvPr>
        </p:nvSpPr>
        <p:spPr bwMode="white">
          <a:xfrm>
            <a:off x="822960" y="4480560"/>
            <a:ext cx="10530840" cy="1088136"/>
          </a:xfrm>
          <a:noFill/>
        </p:spPr>
        <p:txBody>
          <a:bodyPr wrap="square" lIns="91440" tIns="365760" rIns="91440" bIns="9144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enter the slideshow title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71FD358-6985-1D46-8FE0-BB33EA7ED1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1855"/>
            <a:ext cx="12192000" cy="139773"/>
          </a:xfrm>
          <a:prstGeom prst="rect">
            <a:avLst/>
          </a:prstGeom>
        </p:spPr>
      </p:pic>
      <p:pic>
        <p:nvPicPr>
          <p:cNvPr id="10" name="Picture 9" descr="a logo of Metro Transit, a service of the Metropolitan Council">
            <a:extLst>
              <a:ext uri="{FF2B5EF4-FFF2-40B4-BE49-F238E27FC236}">
                <a16:creationId xmlns:a16="http://schemas.microsoft.com/office/drawing/2014/main" id="{99C9B6B0-3C94-CD4B-9F7B-C580D42A73C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71597" y="5902112"/>
            <a:ext cx="2400300" cy="543225"/>
          </a:xfrm>
          <a:prstGeom prst="rect">
            <a:avLst/>
          </a:prstGeom>
        </p:spPr>
      </p:pic>
      <p:pic>
        <p:nvPicPr>
          <p:cNvPr id="14" name="Graphic 5" descr="METRO logo">
            <a:extLst>
              <a:ext uri="{FF2B5EF4-FFF2-40B4-BE49-F238E27FC236}">
                <a16:creationId xmlns:a16="http://schemas.microsoft.com/office/drawing/2014/main" id="{E6C2CCF5-F2BB-D04D-845A-1BF01D1F97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998242" y="328009"/>
            <a:ext cx="1607964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132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Phot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 bwMode="black">
          <a:xfrm>
            <a:off x="822960" y="5568696"/>
            <a:ext cx="6583017" cy="836546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/>
            </a:lvl1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r>
              <a:rPr lang="en-US"/>
              <a:t> | Job Title</a:t>
            </a:r>
          </a:p>
        </p:txBody>
      </p:sp>
      <p:sp>
        <p:nvSpPr>
          <p:cNvPr id="9" name="Footer Placeholder 6"/>
          <p:cNvSpPr>
            <a:spLocks noGrp="1"/>
          </p:cNvSpPr>
          <p:nvPr>
            <p:ph type="ftr" sz="quarter" idx="3"/>
          </p:nvPr>
        </p:nvSpPr>
        <p:spPr bwMode="black">
          <a:xfrm>
            <a:off x="822960" y="6138332"/>
            <a:ext cx="5587647" cy="365125"/>
          </a:xfrm>
          <a:prstGeom prst="rect">
            <a:avLst/>
          </a:prstGeom>
        </p:spPr>
        <p:txBody>
          <a:bodyPr anchor="b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algn="l"/>
            <a:r>
              <a:rPr lang="en-US" dirty="0"/>
              <a:t>metrotransit.org/websiteurl</a:t>
            </a:r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7"/>
          </p:nvPr>
        </p:nvSpPr>
        <p:spPr bwMode="gray">
          <a:xfrm>
            <a:off x="0" y="-2"/>
            <a:ext cx="12192000" cy="4319827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Title 2"/>
          <p:cNvSpPr>
            <a:spLocks noGrp="1"/>
          </p:cNvSpPr>
          <p:nvPr>
            <p:ph type="ctrTitle" hasCustomPrompt="1"/>
          </p:nvPr>
        </p:nvSpPr>
        <p:spPr bwMode="white">
          <a:xfrm>
            <a:off x="822960" y="4480560"/>
            <a:ext cx="10530840" cy="1088136"/>
          </a:xfrm>
          <a:noFill/>
        </p:spPr>
        <p:txBody>
          <a:bodyPr wrap="square" lIns="91440" tIns="365760" rIns="91440" bIns="9144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enter the slideshow title</a:t>
            </a:r>
          </a:p>
        </p:txBody>
      </p:sp>
      <p:pic>
        <p:nvPicPr>
          <p:cNvPr id="8" name="Graphic 5" descr="METRO logo">
            <a:extLst>
              <a:ext uri="{FF2B5EF4-FFF2-40B4-BE49-F238E27FC236}">
                <a16:creationId xmlns:a16="http://schemas.microsoft.com/office/drawing/2014/main" id="{47749F42-F839-D442-8DCA-8738F96EC5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0032942" y="6080401"/>
            <a:ext cx="1607964" cy="3657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71FD358-6985-1D46-8FE0-BB33EA7ED1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1855"/>
            <a:ext cx="12192000" cy="13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347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1 column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title"/>
          </p:nvPr>
        </p:nvSpPr>
        <p:spPr bwMode="white">
          <a:xfrm>
            <a:off x="838200" y="0"/>
            <a:ext cx="10515600" cy="1216025"/>
          </a:xfrm>
          <a:noFill/>
        </p:spPr>
        <p:txBody>
          <a:bodyPr lIns="0" tIns="365760" rIns="0" anchor="b" anchorCtr="0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idx="1"/>
          </p:nvPr>
        </p:nvSpPr>
        <p:spPr bwMode="gray">
          <a:xfrm>
            <a:off x="838200" y="1463040"/>
            <a:ext cx="10515600" cy="4434840"/>
          </a:xfrm>
          <a:noFill/>
        </p:spPr>
        <p:txBody>
          <a:bodyPr lIns="0" tIns="0" rIns="0" bIns="0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 bwMode="black">
          <a:xfrm>
            <a:off x="2459773" y="6171773"/>
            <a:ext cx="1358590" cy="365125"/>
          </a:xfrm>
        </p:spPr>
        <p:txBody>
          <a:bodyPr/>
          <a:lstStyle/>
          <a:p>
            <a:fld id="{8BB9CE59-A46D-1744-B3AC-67AACE17C0E0}" type="datetime1">
              <a:rPr lang="en-US" smtClean="0"/>
              <a:t>4/3/2026</a:t>
            </a:fld>
            <a:endParaRPr lang="en-US" dirty="0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171772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metrotransit.org/websiteurl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 bwMode="black">
          <a:xfrm>
            <a:off x="838200" y="6171773"/>
            <a:ext cx="1462668" cy="365125"/>
          </a:xfrm>
        </p:spPr>
        <p:txBody>
          <a:bodyPr/>
          <a:lstStyle>
            <a:lvl1pPr algn="l">
              <a:defRPr/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559DB1A-75D0-D24E-8670-09FE2691EC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23208"/>
            <a:ext cx="12192000" cy="139773"/>
          </a:xfrm>
          <a:prstGeom prst="rect">
            <a:avLst/>
          </a:prstGeom>
        </p:spPr>
      </p:pic>
      <p:pic>
        <p:nvPicPr>
          <p:cNvPr id="9" name="Graphic 5" descr="METRO logo">
            <a:extLst>
              <a:ext uri="{FF2B5EF4-FFF2-40B4-BE49-F238E27FC236}">
                <a16:creationId xmlns:a16="http://schemas.microsoft.com/office/drawing/2014/main" id="{287060EC-3AA8-DF44-9528-B69ACCB35B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0189352" y="6171771"/>
            <a:ext cx="1607964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421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plit 2-Column)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title"/>
          </p:nvPr>
        </p:nvSpPr>
        <p:spPr bwMode="white">
          <a:xfrm>
            <a:off x="838200" y="2238"/>
            <a:ext cx="10515600" cy="1216025"/>
          </a:xfrm>
          <a:noFill/>
        </p:spPr>
        <p:txBody>
          <a:bodyPr lIns="0" tIns="365760" rIns="0" anchor="b" anchorCtr="0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idx="1"/>
          </p:nvPr>
        </p:nvSpPr>
        <p:spPr bwMode="gray">
          <a:xfrm>
            <a:off x="838200" y="1463039"/>
            <a:ext cx="4846320" cy="4434840"/>
          </a:xfrm>
          <a:noFill/>
        </p:spPr>
        <p:txBody>
          <a:bodyPr lIns="0" tIns="0" rIns="0" bIns="0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 bwMode="black">
          <a:xfrm>
            <a:off x="2459773" y="6171773"/>
            <a:ext cx="1358590" cy="365125"/>
          </a:xfrm>
        </p:spPr>
        <p:txBody>
          <a:bodyPr/>
          <a:lstStyle/>
          <a:p>
            <a:fld id="{4671F270-1B54-5C47-92C2-BD37B87383C0}" type="datetime1">
              <a:rPr lang="en-US" smtClean="0"/>
              <a:t>4/3/2026</a:t>
            </a:fld>
            <a:endParaRPr lang="en-US" dirty="0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171772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metrotransit.org/websiteurl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 bwMode="black">
          <a:xfrm>
            <a:off x="838200" y="6171773"/>
            <a:ext cx="1462668" cy="365125"/>
          </a:xfrm>
        </p:spPr>
        <p:txBody>
          <a:bodyPr/>
          <a:lstStyle>
            <a:lvl1pPr algn="l">
              <a:defRPr/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559DB1A-75D0-D24E-8670-09FE2691EC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23208"/>
            <a:ext cx="12192000" cy="139773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AC07629-59F3-6F42-962D-13AEF63E69A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07480" y="1463039"/>
            <a:ext cx="4846320" cy="443484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Graphic 5" descr="METRO logo">
            <a:extLst>
              <a:ext uri="{FF2B5EF4-FFF2-40B4-BE49-F238E27FC236}">
                <a16:creationId xmlns:a16="http://schemas.microsoft.com/office/drawing/2014/main" id="{FD4863DD-F97A-8A4F-A450-B104A9FA460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0189352" y="6171771"/>
            <a:ext cx="1607964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971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ubhead and 2-Column)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title"/>
          </p:nvPr>
        </p:nvSpPr>
        <p:spPr bwMode="white">
          <a:xfrm>
            <a:off x="838200" y="2238"/>
            <a:ext cx="10515600" cy="1216025"/>
          </a:xfrm>
          <a:noFill/>
        </p:spPr>
        <p:txBody>
          <a:bodyPr lIns="0" tIns="365760" rIns="0" anchor="b" anchorCtr="0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 bwMode="black">
          <a:xfrm>
            <a:off x="2459773" y="6171773"/>
            <a:ext cx="1358590" cy="365125"/>
          </a:xfrm>
        </p:spPr>
        <p:txBody>
          <a:bodyPr/>
          <a:lstStyle/>
          <a:p>
            <a:fld id="{941EBB23-E81F-EE4F-8625-8ED61610D98C}" type="datetime1">
              <a:rPr lang="en-US" smtClean="0"/>
              <a:t>4/3/2026</a:t>
            </a:fld>
            <a:endParaRPr lang="en-US" dirty="0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171772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metrotransit.org/websiteurl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 bwMode="black">
          <a:xfrm>
            <a:off x="838200" y="6171773"/>
            <a:ext cx="1462668" cy="365125"/>
          </a:xfrm>
        </p:spPr>
        <p:txBody>
          <a:bodyPr/>
          <a:lstStyle>
            <a:lvl1pPr algn="l">
              <a:defRPr/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559DB1A-75D0-D24E-8670-09FE2691EC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23208"/>
            <a:ext cx="12192000" cy="139773"/>
          </a:xfrm>
          <a:prstGeom prst="rect">
            <a:avLst/>
          </a:prstGeom>
        </p:spPr>
      </p:pic>
      <p:pic>
        <p:nvPicPr>
          <p:cNvPr id="12" name="Graphic 5" descr="METRO logo">
            <a:extLst>
              <a:ext uri="{FF2B5EF4-FFF2-40B4-BE49-F238E27FC236}">
                <a16:creationId xmlns:a16="http://schemas.microsoft.com/office/drawing/2014/main" id="{FD4863DD-F97A-8A4F-A450-B104A9FA460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0189352" y="6171771"/>
            <a:ext cx="1607964" cy="365760"/>
          </a:xfrm>
          <a:prstGeom prst="rect">
            <a:avLst/>
          </a:prstGeom>
        </p:spPr>
      </p:pic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5308AD99-41A7-6B4A-9A00-0F8C38DBBB9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365840"/>
            <a:ext cx="10512425" cy="971677"/>
          </a:xfrm>
        </p:spPr>
        <p:txBody>
          <a:bodyPr lIns="0" rIns="0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503BB34-220D-5F48-9A75-9C9752418644}"/>
              </a:ext>
            </a:extLst>
          </p:cNvPr>
          <p:cNvSpPr>
            <a:spLocks noGrp="1"/>
          </p:cNvSpPr>
          <p:nvPr>
            <p:ph sz="half" idx="1"/>
          </p:nvPr>
        </p:nvSpPr>
        <p:spPr bwMode="gray">
          <a:xfrm>
            <a:off x="838200" y="2450592"/>
            <a:ext cx="10512424" cy="3447288"/>
          </a:xfrm>
          <a:noFill/>
        </p:spPr>
        <p:txBody>
          <a:bodyPr lIns="0" rIns="0" numCol="2" spcCol="914400">
            <a:noAutofit/>
          </a:bodyPr>
          <a:lstStyle>
            <a:lvl1pPr>
              <a:lnSpc>
                <a:spcPct val="100000"/>
              </a:lnSpc>
              <a:defRPr sz="2100"/>
            </a:lvl1pPr>
            <a:lvl2pPr marL="685800" indent="-228600">
              <a:spcAft>
                <a:spcPts val="500"/>
              </a:spcAft>
              <a:buFont typeface="System Font Regular"/>
              <a:buChar char="–"/>
              <a:defRPr sz="1700"/>
            </a:lvl2pPr>
            <a:lvl3pPr marL="1143000" indent="-228600">
              <a:spcAft>
                <a:spcPts val="500"/>
              </a:spcAft>
              <a:buFont typeface="System Font Regular"/>
              <a:buChar char="–"/>
              <a:defRPr/>
            </a:lvl3pPr>
            <a:lvl4pPr marL="1600200" indent="-228600">
              <a:spcAft>
                <a:spcPts val="500"/>
              </a:spcAft>
              <a:buFont typeface="System Font Regular"/>
              <a:buChar char="–"/>
              <a:defRPr/>
            </a:lvl4pPr>
            <a:lvl5pPr marL="2057400" indent="-228600">
              <a:spcAft>
                <a:spcPts val="500"/>
              </a:spcAft>
              <a:buFont typeface="System Font Regular"/>
              <a:buChar char="–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51342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ubhead and Split 2-Column)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title"/>
          </p:nvPr>
        </p:nvSpPr>
        <p:spPr bwMode="white">
          <a:xfrm>
            <a:off x="838200" y="2238"/>
            <a:ext cx="10515600" cy="1216025"/>
          </a:xfrm>
          <a:noFill/>
        </p:spPr>
        <p:txBody>
          <a:bodyPr lIns="0" tIns="365760" rIns="0" anchor="b" anchorCtr="0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 bwMode="black">
          <a:xfrm>
            <a:off x="2459773" y="6171773"/>
            <a:ext cx="1358590" cy="365125"/>
          </a:xfrm>
        </p:spPr>
        <p:txBody>
          <a:bodyPr/>
          <a:lstStyle/>
          <a:p>
            <a:fld id="{01C2B559-85BA-964F-8C4C-8C9FF9405DEB}" type="datetime1">
              <a:rPr lang="en-US" smtClean="0"/>
              <a:t>4/3/2026</a:t>
            </a:fld>
            <a:endParaRPr lang="en-US" dirty="0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171772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metrotransit.org/websiteurl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 bwMode="black">
          <a:xfrm>
            <a:off x="838200" y="6171773"/>
            <a:ext cx="1462668" cy="365125"/>
          </a:xfrm>
        </p:spPr>
        <p:txBody>
          <a:bodyPr/>
          <a:lstStyle>
            <a:lvl1pPr algn="l">
              <a:defRPr/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559DB1A-75D0-D24E-8670-09FE2691EC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23208"/>
            <a:ext cx="12192000" cy="139773"/>
          </a:xfrm>
          <a:prstGeom prst="rect">
            <a:avLst/>
          </a:prstGeom>
        </p:spPr>
      </p:pic>
      <p:pic>
        <p:nvPicPr>
          <p:cNvPr id="12" name="Graphic 5" descr="METRO logo">
            <a:extLst>
              <a:ext uri="{FF2B5EF4-FFF2-40B4-BE49-F238E27FC236}">
                <a16:creationId xmlns:a16="http://schemas.microsoft.com/office/drawing/2014/main" id="{FD4863DD-F97A-8A4F-A450-B104A9FA460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0189352" y="6171771"/>
            <a:ext cx="1607964" cy="365760"/>
          </a:xfrm>
          <a:prstGeom prst="rect">
            <a:avLst/>
          </a:prstGeom>
        </p:spPr>
      </p:pic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5308AD99-41A7-6B4A-9A00-0F8C38DBBB9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365840"/>
            <a:ext cx="10512425" cy="971677"/>
          </a:xfrm>
        </p:spPr>
        <p:txBody>
          <a:bodyPr lIns="0" rIns="0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C20C8BF-B321-DC4B-8445-98553B51201D}"/>
              </a:ext>
            </a:extLst>
          </p:cNvPr>
          <p:cNvSpPr>
            <a:spLocks noGrp="1"/>
          </p:cNvSpPr>
          <p:nvPr>
            <p:ph sz="half" idx="1"/>
          </p:nvPr>
        </p:nvSpPr>
        <p:spPr bwMode="gray">
          <a:xfrm>
            <a:off x="838200" y="2450592"/>
            <a:ext cx="4846320" cy="3447288"/>
          </a:xfrm>
          <a:noFill/>
        </p:spPr>
        <p:txBody>
          <a:bodyPr lIns="0" rIns="0">
            <a:noAutofit/>
          </a:bodyPr>
          <a:lstStyle>
            <a:lvl1pPr>
              <a:lnSpc>
                <a:spcPct val="100000"/>
              </a:lnSpc>
              <a:defRPr sz="2100"/>
            </a:lvl1pPr>
            <a:lvl2pPr marL="685800" indent="-228600">
              <a:spcAft>
                <a:spcPts val="500"/>
              </a:spcAft>
              <a:buFont typeface="System Font Regular"/>
              <a:buChar char="–"/>
              <a:defRPr sz="1700"/>
            </a:lvl2pPr>
            <a:lvl3pPr marL="1143000" indent="-228600">
              <a:spcAft>
                <a:spcPts val="500"/>
              </a:spcAft>
              <a:buFont typeface="System Font Regular"/>
              <a:buChar char="–"/>
              <a:defRPr/>
            </a:lvl3pPr>
            <a:lvl4pPr marL="1600200" indent="-228600">
              <a:spcAft>
                <a:spcPts val="500"/>
              </a:spcAft>
              <a:buFont typeface="System Font Regular"/>
              <a:buChar char="–"/>
              <a:defRPr/>
            </a:lvl4pPr>
            <a:lvl5pPr marL="2057400" indent="-228600">
              <a:spcAft>
                <a:spcPts val="500"/>
              </a:spcAft>
              <a:buFont typeface="System Font Regular"/>
              <a:buChar char="–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D992AA05-4981-9349-A737-73F69064E58A}"/>
              </a:ext>
            </a:extLst>
          </p:cNvPr>
          <p:cNvSpPr>
            <a:spLocks noGrp="1"/>
          </p:cNvSpPr>
          <p:nvPr>
            <p:ph sz="half" idx="2"/>
          </p:nvPr>
        </p:nvSpPr>
        <p:spPr bwMode="gray">
          <a:xfrm>
            <a:off x="6504432" y="2450592"/>
            <a:ext cx="4846320" cy="3447288"/>
          </a:xfrm>
          <a:noFill/>
        </p:spPr>
        <p:txBody>
          <a:bodyPr lIns="0" rIns="0">
            <a:noAutofit/>
          </a:bodyPr>
          <a:lstStyle>
            <a:lvl1pPr>
              <a:lnSpc>
                <a:spcPct val="100000"/>
              </a:lnSpc>
              <a:defRPr sz="2100"/>
            </a:lvl1pPr>
            <a:lvl2pPr marL="685800" indent="-228600">
              <a:spcAft>
                <a:spcPts val="500"/>
              </a:spcAft>
              <a:buFont typeface="System Font Regular"/>
              <a:buChar char="–"/>
              <a:defRPr sz="1700"/>
            </a:lvl2pPr>
            <a:lvl3pPr marL="1143000" indent="-228600">
              <a:spcAft>
                <a:spcPts val="500"/>
              </a:spcAft>
              <a:buFont typeface="System Font Regular"/>
              <a:buChar char="–"/>
              <a:defRPr/>
            </a:lvl3pPr>
            <a:lvl4pPr marL="1600200" indent="-228600">
              <a:spcAft>
                <a:spcPts val="500"/>
              </a:spcAft>
              <a:buFont typeface="System Font Regular"/>
              <a:buChar char="–"/>
              <a:defRPr/>
            </a:lvl4pPr>
            <a:lvl5pPr marL="2057400" indent="-228600">
              <a:spcAft>
                <a:spcPts val="500"/>
              </a:spcAft>
              <a:buFont typeface="System Font Regular"/>
              <a:buChar char="–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26108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2 column stacked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title"/>
          </p:nvPr>
        </p:nvSpPr>
        <p:spPr bwMode="white">
          <a:xfrm>
            <a:off x="838200" y="2238"/>
            <a:ext cx="10515600" cy="1216025"/>
          </a:xfrm>
          <a:noFill/>
        </p:spPr>
        <p:txBody>
          <a:bodyPr lIns="0" tIns="365760" rIns="0" anchor="b" anchorCtr="0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idx="1"/>
          </p:nvPr>
        </p:nvSpPr>
        <p:spPr bwMode="gray">
          <a:xfrm>
            <a:off x="838200" y="3840477"/>
            <a:ext cx="10515600" cy="2057401"/>
          </a:xfrm>
          <a:noFill/>
        </p:spPr>
        <p:txBody>
          <a:bodyPr lIns="0" tIns="0" rIns="0" bIns="0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 bwMode="black">
          <a:xfrm>
            <a:off x="2459773" y="6171773"/>
            <a:ext cx="1358590" cy="365125"/>
          </a:xfrm>
        </p:spPr>
        <p:txBody>
          <a:bodyPr/>
          <a:lstStyle/>
          <a:p>
            <a:fld id="{D07B4ACB-51E1-3E42-B65C-CBB6CB5B9F04}" type="datetime1">
              <a:rPr lang="en-US" smtClean="0"/>
              <a:t>4/3/2026</a:t>
            </a:fld>
            <a:endParaRPr lang="en-US" dirty="0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171772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metrotransit.org/websiteurl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 bwMode="black">
          <a:xfrm>
            <a:off x="838200" y="6171773"/>
            <a:ext cx="1462668" cy="365125"/>
          </a:xfrm>
        </p:spPr>
        <p:txBody>
          <a:bodyPr/>
          <a:lstStyle>
            <a:lvl1pPr algn="l">
              <a:defRPr/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559DB1A-75D0-D24E-8670-09FE2691EC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23208"/>
            <a:ext cx="12192000" cy="139773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AC07629-59F3-6F42-962D-13AEF63E69A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463040"/>
            <a:ext cx="10515600" cy="20574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Graphic 5" descr="METRO logo">
            <a:extLst>
              <a:ext uri="{FF2B5EF4-FFF2-40B4-BE49-F238E27FC236}">
                <a16:creationId xmlns:a16="http://schemas.microsoft.com/office/drawing/2014/main" id="{E3BB130F-4A54-1143-9132-617FBECE87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0189352" y="6171771"/>
            <a:ext cx="1607964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628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Image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tIns="365760" rIns="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0"/>
          </p:nvPr>
        </p:nvSpPr>
        <p:spPr bwMode="white">
          <a:xfrm>
            <a:off x="838199" y="1463040"/>
            <a:ext cx="6236208" cy="4434840"/>
          </a:xfrm>
        </p:spPr>
        <p:txBody>
          <a:bodyPr lIns="0" tIns="0" rIns="0" bIns="0"/>
          <a:lstStyle>
            <a:lvl1pPr>
              <a:buClr>
                <a:schemeClr val="tx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3"/>
          </p:nvPr>
        </p:nvSpPr>
        <p:spPr bwMode="ltGray">
          <a:xfrm>
            <a:off x="7653566" y="1463040"/>
            <a:ext cx="4535424" cy="4434840"/>
          </a:xfrm>
        </p:spPr>
        <p:txBody>
          <a:bodyPr lIns="0" tIns="0" rIns="0" bIns="0"/>
          <a:lstStyle>
            <a:lvl1pPr>
              <a:buClr>
                <a:schemeClr val="tx1"/>
              </a:buCl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2464565" y="6164216"/>
            <a:ext cx="135859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1349352-FA94-C149-B62C-F989FFCC37B3}" type="datetime1">
              <a:rPr lang="en-US" smtClean="0"/>
              <a:t>4/3/2026</a:t>
            </a:fld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178283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metrotransit.org/websiteurl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843210" y="6158487"/>
            <a:ext cx="1462668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1A0CEB7-1E1D-8249-9356-3756001BCA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23208"/>
            <a:ext cx="12192000" cy="139773"/>
          </a:xfrm>
          <a:prstGeom prst="rect">
            <a:avLst/>
          </a:prstGeom>
        </p:spPr>
      </p:pic>
      <p:pic>
        <p:nvPicPr>
          <p:cNvPr id="15" name="Graphic 5" descr="METRO logo">
            <a:extLst>
              <a:ext uri="{FF2B5EF4-FFF2-40B4-BE49-F238E27FC236}">
                <a16:creationId xmlns:a16="http://schemas.microsoft.com/office/drawing/2014/main" id="{6961DB4B-F0E0-044D-A12E-B2B3640117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0189352" y="6171771"/>
            <a:ext cx="1607964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26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black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black">
          <a:xfrm>
            <a:off x="838200" y="6356350"/>
            <a:ext cx="13585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Tenorite" pitchFamily="2" charset="0"/>
              </a:defRPr>
            </a:lvl1pPr>
          </a:lstStyle>
          <a:p>
            <a:fld id="{97146A86-9F44-0143-A019-33CAB9F4355B}" type="datetime1">
              <a:rPr lang="en-US" smtClean="0"/>
              <a:t>4/3/2026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  <a:latin typeface="Tenorite" pitchFamily="2" charset="0"/>
              </a:defRPr>
            </a:lvl1pPr>
          </a:lstStyle>
          <a:p>
            <a:r>
              <a:rPr lang="en-US" dirty="0"/>
              <a:t>metrotransit.org/websiteurl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black">
          <a:xfrm>
            <a:off x="10396728" y="6356350"/>
            <a:ext cx="1462668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2"/>
                </a:solidFill>
                <a:latin typeface="Tenorite" pitchFamily="2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62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45" r:id="rId3"/>
    <p:sldLayoutId id="2147483847" r:id="rId4"/>
    <p:sldLayoutId id="2147483848" r:id="rId5"/>
    <p:sldLayoutId id="2147483858" r:id="rId6"/>
    <p:sldLayoutId id="2147483860" r:id="rId7"/>
    <p:sldLayoutId id="2147483852" r:id="rId8"/>
    <p:sldLayoutId id="2147483826" r:id="rId9"/>
    <p:sldLayoutId id="2147483732" r:id="rId10"/>
    <p:sldLayoutId id="2147483733" r:id="rId11"/>
    <p:sldLayoutId id="2147483856" r:id="rId12"/>
    <p:sldLayoutId id="2147483821" r:id="rId13"/>
    <p:sldLayoutId id="2147483797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Tenorite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500" kern="1200">
          <a:solidFill>
            <a:schemeClr val="tx2"/>
          </a:solidFill>
          <a:latin typeface="Tenorite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accent1"/>
        </a:buClr>
        <a:buFont typeface="System Font Regular"/>
        <a:buChar char="–"/>
        <a:defRPr sz="2100" kern="1200">
          <a:solidFill>
            <a:schemeClr val="tx2"/>
          </a:solidFill>
          <a:latin typeface="Tenorite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Tenorite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Tenorite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Tenorite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trotransit.org/h-line-project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png"/><Relationship Id="rId4" Type="http://schemas.openxmlformats.org/officeDocument/2006/relationships/hyperlink" Target="mailto:HLine@metrotransit.or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mseycountymn.gov/residents/roads-transportation/current-road-projects/white-bear-avenue-corridor-study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hyperlink" Target="http://www.metrotransit.org/brt" TargetMode="External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2B23D-1183-9C45-8088-EA0C45C4C5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/>
              <a:t>METRO H Line - Draft Corridor Plan</a:t>
            </a:r>
            <a:endParaRPr lang="en-US" sz="27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8DEF2A-0AA2-4D4F-95BD-1FF9F4A19C6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2960" y="5568696"/>
            <a:ext cx="10010140" cy="836546"/>
          </a:xfrm>
        </p:spPr>
        <p:txBody>
          <a:bodyPr>
            <a:normAutofit/>
          </a:bodyPr>
          <a:lstStyle/>
          <a:p>
            <a:r>
              <a:rPr lang="en-US" dirty="0"/>
              <a:t>Southeast Community Organization (SECO), District 1 </a:t>
            </a:r>
            <a:br>
              <a:rPr lang="en-US" dirty="0"/>
            </a:br>
            <a:r>
              <a:rPr lang="en-US" dirty="0"/>
              <a:t>March 24, 2026</a:t>
            </a:r>
          </a:p>
        </p:txBody>
      </p:sp>
      <p:pic>
        <p:nvPicPr>
          <p:cNvPr id="6" name="Picture Placeholder 5" descr="METRO E Line bus serving the Richfield Rd &amp; Bde Maka Ska station">
            <a:extLst>
              <a:ext uri="{FF2B5EF4-FFF2-40B4-BE49-F238E27FC236}">
                <a16:creationId xmlns:a16="http://schemas.microsoft.com/office/drawing/2014/main" id="{73C8B184-E485-FBE5-7EE7-3BC4AB5D9EB1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t="29" b="29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3530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86C0F-39C5-65EF-62A5-422F4205C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 Line within District 1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BFE4D7-61EB-1BA1-2AF6-BAAB2B7089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5336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B72A2-55FC-1251-C603-EF48C3B6F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 Line near District 1: Service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CA94BB-6570-7A7F-5D05-9119CB67F4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3040"/>
            <a:ext cx="4488712" cy="4434840"/>
          </a:xfrm>
        </p:spPr>
        <p:txBody>
          <a:bodyPr>
            <a:normAutofit/>
          </a:bodyPr>
          <a:lstStyle/>
          <a:p>
            <a:r>
              <a:rPr lang="en-US" dirty="0"/>
              <a:t>Existing Route 80 replaced by H Line and Bronze Line</a:t>
            </a:r>
          </a:p>
          <a:p>
            <a:pPr lvl="1"/>
            <a:r>
              <a:rPr lang="en-US" dirty="0"/>
              <a:t>Increased service along White Bear Ave corridor</a:t>
            </a:r>
          </a:p>
          <a:p>
            <a:r>
              <a:rPr lang="en-US" dirty="0"/>
              <a:t>Subject to change, refined as project progresses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6296C1-02E2-9378-148F-12B6746C7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D59A0C4-D65E-C1BD-47EE-BE7124EF8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78" t="802" r="2034" b="1620"/>
          <a:stretch>
            <a:fillRect/>
          </a:stretch>
        </p:blipFill>
        <p:spPr>
          <a:xfrm>
            <a:off x="5530746" y="1525836"/>
            <a:ext cx="3064877" cy="43720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C5636B4-46B8-2A90-3C47-4685F3DF15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62" t="802" r="2027" b="1620"/>
          <a:stretch>
            <a:fillRect/>
          </a:stretch>
        </p:blipFill>
        <p:spPr>
          <a:xfrm>
            <a:off x="8799457" y="1525837"/>
            <a:ext cx="3064877" cy="437204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CEC8B9E-074A-B916-528E-9926BBB54746}"/>
              </a:ext>
            </a:extLst>
          </p:cNvPr>
          <p:cNvSpPr txBox="1"/>
          <p:nvPr/>
        </p:nvSpPr>
        <p:spPr>
          <a:xfrm>
            <a:off x="5655719" y="5404885"/>
            <a:ext cx="988828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solidFill>
                  <a:schemeClr val="bg1"/>
                </a:solidFill>
              </a:rPr>
              <a:t>Existing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228CC29-9E86-5F9F-7659-7061549E0073}"/>
              </a:ext>
            </a:extLst>
          </p:cNvPr>
          <p:cNvSpPr txBox="1"/>
          <p:nvPr/>
        </p:nvSpPr>
        <p:spPr>
          <a:xfrm>
            <a:off x="8933333" y="5404885"/>
            <a:ext cx="1183759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solidFill>
                  <a:schemeClr val="bg1"/>
                </a:solidFill>
              </a:rPr>
              <a:t>Proposed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FD309AF-DF89-F021-4E0D-C999FBC1837F}"/>
              </a:ext>
            </a:extLst>
          </p:cNvPr>
          <p:cNvSpPr txBox="1"/>
          <p:nvPr/>
        </p:nvSpPr>
        <p:spPr>
          <a:xfrm>
            <a:off x="8095819" y="4673357"/>
            <a:ext cx="620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>
                <a:solidFill>
                  <a:schemeClr val="tx2"/>
                </a:solidFill>
              </a:rPr>
              <a:t>Sun Ray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CD4CB28-73A6-23B5-4FBC-B661EDFA6FC1}"/>
              </a:ext>
            </a:extLst>
          </p:cNvPr>
          <p:cNvSpPr/>
          <p:nvPr/>
        </p:nvSpPr>
        <p:spPr>
          <a:xfrm>
            <a:off x="8058605" y="4789967"/>
            <a:ext cx="74428" cy="74428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0AC8C09-262B-3BF7-DDB5-55FD3F2C6A48}"/>
              </a:ext>
            </a:extLst>
          </p:cNvPr>
          <p:cNvSpPr txBox="1"/>
          <p:nvPr/>
        </p:nvSpPr>
        <p:spPr>
          <a:xfrm>
            <a:off x="11405844" y="4673357"/>
            <a:ext cx="620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>
                <a:solidFill>
                  <a:schemeClr val="tx2"/>
                </a:solidFill>
              </a:rPr>
              <a:t>Sun Ray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CFABA13-C6FD-50D3-81F8-76C55B6A56DB}"/>
              </a:ext>
            </a:extLst>
          </p:cNvPr>
          <p:cNvSpPr/>
          <p:nvPr/>
        </p:nvSpPr>
        <p:spPr>
          <a:xfrm>
            <a:off x="11368630" y="4789967"/>
            <a:ext cx="74428" cy="74428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9010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6EA84B-F2CD-07DE-A255-D758E7D88C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DDAC73-5C4C-0176-97E2-42C1D7D6F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3039"/>
            <a:ext cx="4668672" cy="4708733"/>
          </a:xfrm>
        </p:spPr>
        <p:txBody>
          <a:bodyPr>
            <a:normAutofit/>
          </a:bodyPr>
          <a:lstStyle/>
          <a:p>
            <a:r>
              <a:rPr lang="en-US" dirty="0"/>
              <a:t>Four proposed H Line stations within District 1</a:t>
            </a:r>
          </a:p>
          <a:p>
            <a:pPr lvl="1"/>
            <a:r>
              <a:rPr lang="en-US" dirty="0"/>
              <a:t>White Bear &amp; Minnehaha</a:t>
            </a:r>
          </a:p>
          <a:p>
            <a:pPr lvl="1"/>
            <a:r>
              <a:rPr lang="en-US" dirty="0"/>
              <a:t>White Bear &amp; 3rd St</a:t>
            </a:r>
          </a:p>
          <a:p>
            <a:pPr lvl="1"/>
            <a:r>
              <a:rPr lang="en-US" dirty="0"/>
              <a:t>3rd St &amp; Ruth</a:t>
            </a:r>
          </a:p>
          <a:p>
            <a:pPr lvl="1"/>
            <a:r>
              <a:rPr lang="en-US" dirty="0"/>
              <a:t>Sun Ray Transit Center</a:t>
            </a:r>
          </a:p>
          <a:p>
            <a:r>
              <a:rPr lang="en-US" dirty="0"/>
              <a:t>Subject to change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39ED14-2E61-A5DA-4C18-81966E208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5" name="Content Placeholder 13">
            <a:extLst>
              <a:ext uri="{FF2B5EF4-FFF2-40B4-BE49-F238E27FC236}">
                <a16:creationId xmlns:a16="http://schemas.microsoft.com/office/drawing/2014/main" id="{0C02456B-1317-CD6F-6487-B110E821B9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2" t="22862" r="2457" b="40173"/>
          <a:stretch>
            <a:fillRect/>
          </a:stretch>
        </p:blipFill>
        <p:spPr bwMode="gray">
          <a:xfrm>
            <a:off x="5506872" y="504965"/>
            <a:ext cx="6562295" cy="6040794"/>
          </a:xfrm>
          <a:prstGeom prst="rect">
            <a:avLst/>
          </a:prstGeom>
          <a:noFill/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DA67A20-60D4-47F7-26C4-45C9C6140DC5}"/>
              </a:ext>
            </a:extLst>
          </p:cNvPr>
          <p:cNvSpPr/>
          <p:nvPr/>
        </p:nvSpPr>
        <p:spPr>
          <a:xfrm>
            <a:off x="8966576" y="4421873"/>
            <a:ext cx="3047999" cy="2123886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12994C-7A66-0309-D6FC-4A378818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 Line within District 1: Stations</a:t>
            </a:r>
          </a:p>
        </p:txBody>
      </p:sp>
    </p:spTree>
    <p:extLst>
      <p:ext uri="{BB962C8B-B14F-4D97-AF65-F5344CB8AC3E}">
        <p14:creationId xmlns:p14="http://schemas.microsoft.com/office/powerpoint/2010/main" val="2741415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65C6E2-230C-339D-9527-223A66809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D71B3-FD05-B912-27B2-C030EA733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Factors influencing station locations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DADCBC-7CFC-6F81-D448-95FD5CFB34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Pedestrian safety</a:t>
            </a:r>
          </a:p>
          <a:p>
            <a:r>
              <a:rPr lang="en-US" dirty="0"/>
              <a:t>Spacing</a:t>
            </a:r>
          </a:p>
          <a:p>
            <a:r>
              <a:rPr lang="en-US" dirty="0"/>
              <a:t>Transit speed and reliability</a:t>
            </a:r>
          </a:p>
          <a:p>
            <a:r>
              <a:rPr lang="en-US" dirty="0"/>
              <a:t>Existing ridership</a:t>
            </a:r>
          </a:p>
          <a:p>
            <a:r>
              <a:rPr lang="en-US" dirty="0"/>
              <a:t>Transit connections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EC8037-4079-8297-25D7-96205FCDF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A15A6B5-3A3D-B8D4-F56D-454406B5C39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Destinations</a:t>
            </a:r>
          </a:p>
          <a:p>
            <a:r>
              <a:rPr lang="en-US" dirty="0"/>
              <a:t>Community feedback</a:t>
            </a:r>
          </a:p>
          <a:p>
            <a:r>
              <a:rPr lang="en-US" dirty="0"/>
              <a:t>Street design</a:t>
            </a:r>
          </a:p>
          <a:p>
            <a:r>
              <a:rPr lang="en-US" dirty="0"/>
              <a:t>Available right-of-way</a:t>
            </a:r>
          </a:p>
          <a:p>
            <a:r>
              <a:rPr lang="en-US" dirty="0"/>
              <a:t>Coordinated projects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1889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09B0AE-1684-95C6-96FD-02E29543B6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B6A37-209B-6AD0-D953-803AE7FD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3039"/>
            <a:ext cx="4668672" cy="470873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Four proposed H Line stations within District 1</a:t>
            </a:r>
          </a:p>
          <a:p>
            <a:pPr lvl="1"/>
            <a:r>
              <a:rPr lang="en-US" dirty="0"/>
              <a:t>White Bear &amp; Minnehaha</a:t>
            </a:r>
          </a:p>
          <a:p>
            <a:pPr lvl="1"/>
            <a:r>
              <a:rPr lang="en-US" dirty="0"/>
              <a:t>White Bear &amp; 3rd St</a:t>
            </a:r>
          </a:p>
          <a:p>
            <a:pPr lvl="1"/>
            <a:r>
              <a:rPr lang="en-US" dirty="0"/>
              <a:t>3rd St &amp; Ruth</a:t>
            </a:r>
          </a:p>
          <a:p>
            <a:pPr lvl="1"/>
            <a:r>
              <a:rPr lang="en-US" dirty="0"/>
              <a:t>Sun Ray Transit Center</a:t>
            </a:r>
          </a:p>
          <a:p>
            <a:r>
              <a:rPr lang="en-US" dirty="0"/>
              <a:t>Walk/roll sheds from stations</a:t>
            </a:r>
          </a:p>
          <a:p>
            <a:pPr lvl="1"/>
            <a:r>
              <a:rPr lang="en-US" dirty="0"/>
              <a:t>Approximate area someone could walk or roll within 5 minutes and 10 minutes from proposed H Line stations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E72E40-C675-CAA0-31DB-34ECA96C0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AEBF4D-93BE-A804-2916-3E7A00EA7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Station spacing</a:t>
            </a:r>
          </a:p>
        </p:txBody>
      </p:sp>
      <p:pic>
        <p:nvPicPr>
          <p:cNvPr id="7" name="Picture 6" descr="Walkshed map of segment 7 of the H Line corridor, extending from Maryland &amp; Hazelwood to Sun Ray Transit Center. Blue walksheds depict radius from H Line stations in which it would take 5 minutes to walk or roll. Yellow walksheds depict radius from H Line stations in which it would take 10 minutes to walk or roll.">
            <a:extLst>
              <a:ext uri="{FF2B5EF4-FFF2-40B4-BE49-F238E27FC236}">
                <a16:creationId xmlns:a16="http://schemas.microsoft.com/office/drawing/2014/main" id="{62E63A38-0705-1CA8-7B04-B6BB99C4EA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" t="39426" r="1910" b="782"/>
          <a:stretch>
            <a:fillRect/>
          </a:stretch>
        </p:blipFill>
        <p:spPr bwMode="auto">
          <a:xfrm>
            <a:off x="6135798" y="1358715"/>
            <a:ext cx="5644523" cy="4750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42749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2885B0-B8FB-1430-4E88-AA8CE84454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79835DD7-730D-D8F2-1ADB-D633862A4770}"/>
              </a:ext>
            </a:extLst>
          </p:cNvPr>
          <p:cNvSpPr/>
          <p:nvPr/>
        </p:nvSpPr>
        <p:spPr>
          <a:xfrm>
            <a:off x="10058400" y="6136575"/>
            <a:ext cx="1828800" cy="4542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F26D6B-16B3-1C41-4BAE-CA239754E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38"/>
            <a:ext cx="10515600" cy="12160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2180CE-FB7B-7067-25D2-03B531EEE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171773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6D317DD3-5E9E-9987-D0D9-CB117E1249C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434C5EB9-147C-D996-A184-EFF5ABEB0E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900546" y="0"/>
            <a:ext cx="10390908" cy="6723527"/>
          </a:xfrm>
          <a:prstGeom prst="rect">
            <a:avLst/>
          </a:prstGeom>
          <a:noFill/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9F97C1D-5C50-8302-08B0-E8D487E38BCF}"/>
              </a:ext>
            </a:extLst>
          </p:cNvPr>
          <p:cNvSpPr txBox="1"/>
          <p:nvPr/>
        </p:nvSpPr>
        <p:spPr>
          <a:xfrm>
            <a:off x="1022381" y="5710535"/>
            <a:ext cx="466214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tx2"/>
                </a:solidFill>
              </a:rPr>
              <a:t>Does not reflect potential outcomes of the separate White Bear Ave Planning Study led by Ramsey Co (beginning spring 2026)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DDB1D56-4E08-3B3A-8C07-1237B92D6A6E}"/>
              </a:ext>
            </a:extLst>
          </p:cNvPr>
          <p:cNvGrpSpPr/>
          <p:nvPr/>
        </p:nvGrpSpPr>
        <p:grpSpPr>
          <a:xfrm>
            <a:off x="7985080" y="5710535"/>
            <a:ext cx="1300513" cy="369332"/>
            <a:chOff x="6328196" y="5259475"/>
            <a:chExt cx="1300513" cy="369332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2C77EFC-C5EC-BBE8-3D9C-6A0D5D3B2114}"/>
                </a:ext>
              </a:extLst>
            </p:cNvPr>
            <p:cNvSpPr txBox="1"/>
            <p:nvPr/>
          </p:nvSpPr>
          <p:spPr>
            <a:xfrm>
              <a:off x="6853606" y="5259475"/>
              <a:ext cx="775103" cy="369332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US" b="1" dirty="0">
                  <a:solidFill>
                    <a:schemeClr val="bg1"/>
                  </a:solidFill>
                </a:rPr>
                <a:t>North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547D6A9F-D8F3-253A-DDE5-B442DCA846D5}"/>
                </a:ext>
              </a:extLst>
            </p:cNvPr>
            <p:cNvCxnSpPr/>
            <p:nvPr/>
          </p:nvCxnSpPr>
          <p:spPr>
            <a:xfrm flipH="1">
              <a:off x="6328196" y="5434149"/>
              <a:ext cx="522514" cy="0"/>
            </a:xfrm>
            <a:prstGeom prst="straightConnector1">
              <a:avLst/>
            </a:prstGeom>
            <a:ln w="762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EC9AA942-8039-D629-D00B-278013156639}"/>
              </a:ext>
            </a:extLst>
          </p:cNvPr>
          <p:cNvSpPr txBox="1"/>
          <p:nvPr/>
        </p:nvSpPr>
        <p:spPr>
          <a:xfrm>
            <a:off x="3329701" y="4879054"/>
            <a:ext cx="131101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>
                <a:solidFill>
                  <a:schemeClr val="tx2"/>
                </a:solidFill>
              </a:rPr>
              <a:t>The Cherry Pit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E4BCD98-5A99-1AE7-34D6-B524C4AB010F}"/>
              </a:ext>
            </a:extLst>
          </p:cNvPr>
          <p:cNvSpPr txBox="1"/>
          <p:nvPr/>
        </p:nvSpPr>
        <p:spPr>
          <a:xfrm>
            <a:off x="8350791" y="2312005"/>
            <a:ext cx="10945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>
                <a:solidFill>
                  <a:schemeClr val="tx2"/>
                </a:solidFill>
              </a:rPr>
              <a:t>Little Oven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C14DBE1-FBDF-CA49-44F9-805957379BE0}"/>
              </a:ext>
            </a:extLst>
          </p:cNvPr>
          <p:cNvSpPr txBox="1"/>
          <p:nvPr/>
        </p:nvSpPr>
        <p:spPr>
          <a:xfrm>
            <a:off x="8350791" y="5123293"/>
            <a:ext cx="93480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>
                <a:solidFill>
                  <a:schemeClr val="tx2"/>
                </a:solidFill>
              </a:rPr>
              <a:t>Big Steer Meats</a:t>
            </a:r>
          </a:p>
        </p:txBody>
      </p:sp>
    </p:spTree>
    <p:extLst>
      <p:ext uri="{BB962C8B-B14F-4D97-AF65-F5344CB8AC3E}">
        <p14:creationId xmlns:p14="http://schemas.microsoft.com/office/powerpoint/2010/main" val="38781159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89894C-A87E-2337-2BEF-35446B9D51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D4077A0-C8C7-E91D-8ABF-792CCBDE24EB}"/>
              </a:ext>
            </a:extLst>
          </p:cNvPr>
          <p:cNvSpPr/>
          <p:nvPr/>
        </p:nvSpPr>
        <p:spPr>
          <a:xfrm>
            <a:off x="10058400" y="6136575"/>
            <a:ext cx="1828800" cy="4542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2FC5AC-6A0F-A6CE-ADB5-EADA2B351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38"/>
            <a:ext cx="10515600" cy="12160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E18907-133C-A047-49A4-599F82C4C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171773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BA7593F4-BA4B-DB3E-79D0-9A95F0DE675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5FF7532C-266E-9276-DEEA-B4DC49A8A3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gray">
          <a:xfrm>
            <a:off x="900546" y="0"/>
            <a:ext cx="10390908" cy="6723527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A9B18C-6989-0412-ABB1-F8FB369015B9}"/>
              </a:ext>
            </a:extLst>
          </p:cNvPr>
          <p:cNvSpPr txBox="1"/>
          <p:nvPr/>
        </p:nvSpPr>
        <p:spPr>
          <a:xfrm>
            <a:off x="1106540" y="5613568"/>
            <a:ext cx="466214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tx2"/>
                </a:solidFill>
              </a:rPr>
              <a:t>Does not reflect potential outcomes of the separate White Bear Ave Planning Study led by Ramsey Co (beginning spring 2026)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CC8911-0BA8-E9F9-5EDA-C9292BFB7B82}"/>
              </a:ext>
            </a:extLst>
          </p:cNvPr>
          <p:cNvSpPr txBox="1"/>
          <p:nvPr/>
        </p:nvSpPr>
        <p:spPr>
          <a:xfrm>
            <a:off x="6214753" y="1869454"/>
            <a:ext cx="114794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>
                <a:solidFill>
                  <a:schemeClr val="tx2"/>
                </a:solidFill>
              </a:rPr>
              <a:t>1TOU3 PHO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F98536-CFF7-3DAA-1583-7FFB7237A095}"/>
              </a:ext>
            </a:extLst>
          </p:cNvPr>
          <p:cNvSpPr txBox="1"/>
          <p:nvPr/>
        </p:nvSpPr>
        <p:spPr>
          <a:xfrm>
            <a:off x="6175984" y="5863339"/>
            <a:ext cx="173181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>
                <a:solidFill>
                  <a:schemeClr val="tx2"/>
                </a:solidFill>
              </a:rPr>
              <a:t>Mike’s Auto Repair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E816C7E-35CA-F375-E651-3C2C183DAAF2}"/>
              </a:ext>
            </a:extLst>
          </p:cNvPr>
          <p:cNvGrpSpPr/>
          <p:nvPr/>
        </p:nvGrpSpPr>
        <p:grpSpPr>
          <a:xfrm>
            <a:off x="4794663" y="3652553"/>
            <a:ext cx="767441" cy="640079"/>
            <a:chOff x="4794663" y="3652553"/>
            <a:chExt cx="767441" cy="640079"/>
          </a:xfrm>
          <a:solidFill>
            <a:schemeClr val="bg1">
              <a:lumMod val="50000"/>
            </a:schemeClr>
          </a:solidFill>
        </p:grpSpPr>
        <p:sp>
          <p:nvSpPr>
            <p:cNvPr id="39" name="Arrow: Bent 38">
              <a:extLst>
                <a:ext uri="{FF2B5EF4-FFF2-40B4-BE49-F238E27FC236}">
                  <a16:creationId xmlns:a16="http://schemas.microsoft.com/office/drawing/2014/main" id="{86DEAEAE-BB74-09D4-9919-583FE553DC6F}"/>
                </a:ext>
              </a:extLst>
            </p:cNvPr>
            <p:cNvSpPr/>
            <p:nvPr/>
          </p:nvSpPr>
          <p:spPr>
            <a:xfrm rot="16200000">
              <a:off x="5150624" y="3606833"/>
              <a:ext cx="365760" cy="457200"/>
            </a:xfrm>
            <a:prstGeom prst="bentArrow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0" name="Arrow: Bent 39">
              <a:extLst>
                <a:ext uri="{FF2B5EF4-FFF2-40B4-BE49-F238E27FC236}">
                  <a16:creationId xmlns:a16="http://schemas.microsoft.com/office/drawing/2014/main" id="{8EBF316A-AFF4-F4FF-EF33-1F798D83899C}"/>
                </a:ext>
              </a:extLst>
            </p:cNvPr>
            <p:cNvSpPr/>
            <p:nvPr/>
          </p:nvSpPr>
          <p:spPr>
            <a:xfrm rot="10800000" flipH="1">
              <a:off x="4794663" y="3835432"/>
              <a:ext cx="365760" cy="457200"/>
            </a:xfrm>
            <a:prstGeom prst="bentArrow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26600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A58036-6B28-8007-D9B7-F1BD07BF7B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FC92D60E-08C1-73BC-2A8C-C16ACAC55973}"/>
              </a:ext>
            </a:extLst>
          </p:cNvPr>
          <p:cNvSpPr/>
          <p:nvPr/>
        </p:nvSpPr>
        <p:spPr>
          <a:xfrm>
            <a:off x="10058400" y="6136575"/>
            <a:ext cx="1828800" cy="4542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A984AB-DA2B-3360-78E7-50630B92D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38"/>
            <a:ext cx="10515600" cy="12160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C99DCE-BE7D-7A9A-E2A9-A8C8C419F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171773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5D6AD51-FC72-F152-0DCF-7D1C5E45126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351F6892-CF2E-4CD1-DF44-F845A2C0C6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gray">
          <a:xfrm>
            <a:off x="900546" y="0"/>
            <a:ext cx="10390908" cy="6723527"/>
          </a:xfrm>
          <a:prstGeom prst="rect">
            <a:avLst/>
          </a:prstGeom>
          <a:noFill/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3C30AC5-4955-7BCD-7401-32F37160092F}"/>
              </a:ext>
            </a:extLst>
          </p:cNvPr>
          <p:cNvGrpSpPr/>
          <p:nvPr/>
        </p:nvGrpSpPr>
        <p:grpSpPr>
          <a:xfrm>
            <a:off x="7333758" y="3361763"/>
            <a:ext cx="781843" cy="698152"/>
            <a:chOff x="7333758" y="3361763"/>
            <a:chExt cx="781843" cy="698152"/>
          </a:xfrm>
          <a:solidFill>
            <a:schemeClr val="bg1">
              <a:lumMod val="50000"/>
            </a:schemeClr>
          </a:solidFill>
        </p:grpSpPr>
        <p:sp>
          <p:nvSpPr>
            <p:cNvPr id="14" name="Arrow: Bent 13">
              <a:extLst>
                <a:ext uri="{FF2B5EF4-FFF2-40B4-BE49-F238E27FC236}">
                  <a16:creationId xmlns:a16="http://schemas.microsoft.com/office/drawing/2014/main" id="{460ACF86-AEEB-3D3C-D42D-F3E8C6947DA6}"/>
                </a:ext>
              </a:extLst>
            </p:cNvPr>
            <p:cNvSpPr/>
            <p:nvPr/>
          </p:nvSpPr>
          <p:spPr>
            <a:xfrm rot="5400000">
              <a:off x="7379478" y="3648435"/>
              <a:ext cx="365760" cy="457200"/>
            </a:xfrm>
            <a:prstGeom prst="bentArrow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Arrow: Bent 15">
              <a:extLst>
                <a:ext uri="{FF2B5EF4-FFF2-40B4-BE49-F238E27FC236}">
                  <a16:creationId xmlns:a16="http://schemas.microsoft.com/office/drawing/2014/main" id="{E99277A9-8D34-AB87-F955-F6598B7447AC}"/>
                </a:ext>
              </a:extLst>
            </p:cNvPr>
            <p:cNvSpPr/>
            <p:nvPr/>
          </p:nvSpPr>
          <p:spPr>
            <a:xfrm flipH="1">
              <a:off x="7749841" y="3361763"/>
              <a:ext cx="365760" cy="457200"/>
            </a:xfrm>
            <a:prstGeom prst="bentArrow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36268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651250-D371-4BC8-1261-EEFE1508D8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F49FC1BD-4590-3190-E451-4AC4C4931CA6}"/>
              </a:ext>
            </a:extLst>
          </p:cNvPr>
          <p:cNvSpPr/>
          <p:nvPr/>
        </p:nvSpPr>
        <p:spPr>
          <a:xfrm>
            <a:off x="10058400" y="6136575"/>
            <a:ext cx="1828800" cy="4542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61138C-6CC9-903E-F641-5594112C3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38"/>
            <a:ext cx="10515600" cy="12160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5737D1-BF75-E8D2-D964-D4307AA5B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171773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4386556D-91EE-4B15-491D-DF9ED03948B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FF78A35E-FE58-A253-1514-C9991CC9A1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gray">
          <a:xfrm>
            <a:off x="900546" y="0"/>
            <a:ext cx="10390908" cy="6723527"/>
          </a:xfrm>
          <a:prstGeom prst="rect">
            <a:avLst/>
          </a:prstGeom>
          <a:noFill/>
        </p:spPr>
      </p:pic>
      <p:sp>
        <p:nvSpPr>
          <p:cNvPr id="3" name="Arrow: Left 2">
            <a:extLst>
              <a:ext uri="{FF2B5EF4-FFF2-40B4-BE49-F238E27FC236}">
                <a16:creationId xmlns:a16="http://schemas.microsoft.com/office/drawing/2014/main" id="{2AF96EF1-3096-366B-E08D-EE274820AB44}"/>
              </a:ext>
            </a:extLst>
          </p:cNvPr>
          <p:cNvSpPr/>
          <p:nvPr/>
        </p:nvSpPr>
        <p:spPr>
          <a:xfrm>
            <a:off x="7626927" y="3869954"/>
            <a:ext cx="617517" cy="201881"/>
          </a:xfrm>
          <a:prstGeom prst="left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F4CE5DD-D6A1-0140-6012-1CB31E5515BB}"/>
              </a:ext>
            </a:extLst>
          </p:cNvPr>
          <p:cNvGrpSpPr/>
          <p:nvPr/>
        </p:nvGrpSpPr>
        <p:grpSpPr>
          <a:xfrm>
            <a:off x="9700904" y="5713213"/>
            <a:ext cx="1300513" cy="369332"/>
            <a:chOff x="6328196" y="5259475"/>
            <a:chExt cx="1300513" cy="36933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4641BB9-9A4E-3495-DE8A-8A1DD69F4A5F}"/>
                </a:ext>
              </a:extLst>
            </p:cNvPr>
            <p:cNvSpPr txBox="1"/>
            <p:nvPr/>
          </p:nvSpPr>
          <p:spPr>
            <a:xfrm>
              <a:off x="6853606" y="5259475"/>
              <a:ext cx="775103" cy="369332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US" b="1" dirty="0">
                  <a:solidFill>
                    <a:schemeClr val="bg1"/>
                  </a:solidFill>
                </a:rPr>
                <a:t>North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FBA1B4AB-D894-3349-2422-F656DA151E88}"/>
                </a:ext>
              </a:extLst>
            </p:cNvPr>
            <p:cNvCxnSpPr/>
            <p:nvPr/>
          </p:nvCxnSpPr>
          <p:spPr>
            <a:xfrm flipH="1">
              <a:off x="6328196" y="5434149"/>
              <a:ext cx="522514" cy="0"/>
            </a:xfrm>
            <a:prstGeom prst="straightConnector1">
              <a:avLst/>
            </a:prstGeom>
            <a:ln w="762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664066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6EC75-2C76-46C4-C155-9FB53C217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38"/>
            <a:ext cx="10515600" cy="1216025"/>
          </a:xfrm>
        </p:spPr>
        <p:txBody>
          <a:bodyPr anchor="b">
            <a:normAutofit/>
          </a:bodyPr>
          <a:lstStyle/>
          <a:p>
            <a:r>
              <a:rPr lang="en-US" dirty="0"/>
              <a:t>Help us plan H Line station locations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19E167-A25B-20DB-35FF-F2CFCABB18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3039"/>
            <a:ext cx="4846320" cy="4434840"/>
          </a:xfrm>
        </p:spPr>
        <p:txBody>
          <a:bodyPr>
            <a:normAutofit/>
          </a:bodyPr>
          <a:lstStyle/>
          <a:p>
            <a:r>
              <a:rPr lang="en-US" dirty="0">
                <a:hlinkClick r:id="rId3"/>
              </a:rPr>
              <a:t>metrotransit.org/h-line-project</a:t>
            </a:r>
            <a:endParaRPr lang="en-US" dirty="0"/>
          </a:p>
          <a:p>
            <a:r>
              <a:rPr lang="en-US" dirty="0"/>
              <a:t>Review the </a:t>
            </a:r>
            <a:r>
              <a:rPr lang="en-US" b="1" dirty="0"/>
              <a:t>Draft Corridor Plan </a:t>
            </a:r>
            <a:r>
              <a:rPr lang="en-US" dirty="0"/>
              <a:t>and share your feedback</a:t>
            </a:r>
          </a:p>
          <a:p>
            <a:pPr lvl="1"/>
            <a:r>
              <a:rPr lang="en-US" sz="2500" dirty="0"/>
              <a:t>Complete our survey</a:t>
            </a:r>
            <a:endParaRPr lang="en-US" sz="2500" dirty="0"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1"/>
            <a:r>
              <a:rPr lang="en-US" sz="25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HLine@metrotransit.org</a:t>
            </a:r>
            <a:endParaRPr lang="en-US" sz="2500" dirty="0"/>
          </a:p>
          <a:p>
            <a:r>
              <a:rPr lang="en-US" dirty="0"/>
              <a:t>Comment by </a:t>
            </a:r>
            <a:r>
              <a:rPr lang="en-US" b="1" dirty="0"/>
              <a:t>May 4</a:t>
            </a:r>
          </a:p>
          <a:p>
            <a:r>
              <a:rPr lang="en-US" dirty="0"/>
              <a:t>Sign up for the H Line Update newsletter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8891D9-184B-7288-BDCC-BB53AABF8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171773"/>
            <a:ext cx="146266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 smtClean="0"/>
              <a:pPr>
                <a:spcAft>
                  <a:spcPts val="600"/>
                </a:spcAft>
              </a:pPr>
              <a:t>19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842737-0338-6CB1-F094-5AE969DF3F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713220" y="1463039"/>
            <a:ext cx="4434840" cy="44348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438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8CC845-510C-E4DC-75A9-EA3B642736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3CD02-2BB9-2E40-20AB-B960B6B0E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216025"/>
          </a:xfrm>
        </p:spPr>
        <p:txBody>
          <a:bodyPr/>
          <a:lstStyle/>
          <a:p>
            <a:r>
              <a:rPr lang="en-US" dirty="0"/>
              <a:t>METRO H Line bus rapid transit (BRT)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43D496-ED3E-A90F-3858-6BA0E23A5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463675"/>
            <a:ext cx="4307540" cy="4460450"/>
          </a:xfrm>
        </p:spPr>
        <p:txBody>
          <a:bodyPr vert="horz" lIns="0" tIns="0" rIns="0" bIns="0" rtlCol="0" anchor="t">
            <a:normAutofit fontScale="85000" lnSpcReduction="20000"/>
          </a:bodyPr>
          <a:lstStyle/>
          <a:p>
            <a:r>
              <a:rPr lang="en-US" dirty="0"/>
              <a:t>Fast, frequent, all-day service</a:t>
            </a:r>
          </a:p>
          <a:p>
            <a:r>
              <a:rPr lang="en-US" dirty="0"/>
              <a:t>BRT buses and stations that are comfortable and easy to use</a:t>
            </a:r>
          </a:p>
          <a:p>
            <a:r>
              <a:rPr lang="en-US" dirty="0"/>
              <a:t>17-mile BRT line </a:t>
            </a:r>
          </a:p>
          <a:p>
            <a:pPr lvl="1"/>
            <a:r>
              <a:rPr lang="en-US" dirty="0"/>
              <a:t>Sun Ray Transit Center to downtown Minneapolis</a:t>
            </a:r>
          </a:p>
          <a:p>
            <a:pPr lvl="1"/>
            <a:r>
              <a:rPr lang="en-US" dirty="0">
                <a:latin typeface="Tenorite"/>
              </a:rPr>
              <a:t>Primarily on White Bear, Maryland, Como, and Washington avenues</a:t>
            </a:r>
          </a:p>
          <a:p>
            <a:r>
              <a:rPr lang="en-US" dirty="0"/>
              <a:t>45 proposed BRT stations</a:t>
            </a:r>
          </a:p>
          <a:p>
            <a:r>
              <a:rPr lang="en-US" dirty="0">
                <a:latin typeface="Tenorite"/>
              </a:rPr>
              <a:t>Planned to upgrade and replace existing Routes 3 and 80, with modifications to other routes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05E181-F61A-3D34-9542-C34F0DCC4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5" name="Picture 4" descr="Map of the H Line routing and the 45 proposed station locations included in the Draft Corridor Plan">
            <a:extLst>
              <a:ext uri="{FF2B5EF4-FFF2-40B4-BE49-F238E27FC236}">
                <a16:creationId xmlns:a16="http://schemas.microsoft.com/office/drawing/2014/main" id="{39BA3A59-4358-EB97-4906-11971F9A18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89" b="2726"/>
          <a:stretch>
            <a:fillRect/>
          </a:stretch>
        </p:blipFill>
        <p:spPr>
          <a:xfrm>
            <a:off x="5145741" y="1463672"/>
            <a:ext cx="6946546" cy="4094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3883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0FAEFBC1-0EC6-80E3-7B94-5DEC1FC6F3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17A60-7E0F-7858-3E2F-83436F952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 engagement strategies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18FB7A-F763-7EDE-848B-1C0A038436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63039"/>
            <a:ext cx="5076217" cy="4434840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/>
              <a:t>Survey: online and in person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/>
              <a:t>Postcards mailed to all homes, businesses, and property owners along the corridor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/>
              <a:t>Supplemental letter mailed to neighbors nearest stations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/>
              <a:t>Targeted door knocking of neighbors nearest stations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/>
              <a:t>Lawn signs, posting flyers in community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/>
              <a:t>Advertising on private benches at bus stops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>
                <a:latin typeface="Tenorite"/>
              </a:rPr>
              <a:t>Email newsletters, project webpage, social media, Rider Alerts (digital &amp; printed)</a:t>
            </a: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6EF895-958F-BEFC-1344-3BB2489FF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A695768-60E7-821F-C6A8-983291A7D11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77582" y="1463039"/>
            <a:ext cx="5280845" cy="4434840"/>
          </a:xfrm>
        </p:spPr>
        <p:txBody>
          <a:bodyPr vert="horz" lIns="0" tIns="0" rIns="0" bIns="0" rtlCol="0" anchor="t"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/>
              <a:t>Coordinated project engagement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/>
              <a:t>Partner with neighborhood, community, student, and other groups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/>
              <a:t>Community events and meetings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>
                <a:latin typeface="Tenorite"/>
              </a:rPr>
              <a:t>Pop-up events at libraries, community centers, grocery stores, and other gathering locations</a:t>
            </a:r>
            <a:endParaRPr lang="en-US" sz="20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/>
              <a:t>Engage bus riders onboard, at existing stops and transit centers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/>
              <a:t>Translation of documents: English, Spanish, Somali, Oromo, Hmong, Vietnamese, Karen</a:t>
            </a:r>
          </a:p>
        </p:txBody>
      </p:sp>
    </p:spTree>
    <p:extLst>
      <p:ext uri="{BB962C8B-B14F-4D97-AF65-F5344CB8AC3E}">
        <p14:creationId xmlns:p14="http://schemas.microsoft.com/office/powerpoint/2010/main" val="41658102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5D6D5-C94A-A337-5F63-B066526CA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216025"/>
          </a:xfrm>
        </p:spPr>
        <p:txBody>
          <a:bodyPr>
            <a:normAutofit/>
          </a:bodyPr>
          <a:lstStyle/>
          <a:p>
            <a:r>
              <a:rPr lang="en-US" dirty="0"/>
              <a:t>Coordinated project: White Bear Ave Planning Study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5484E5-71AF-8CED-D3D9-1E14E7A52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3040"/>
            <a:ext cx="10515600" cy="443484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Ramsey County-led project </a:t>
            </a:r>
          </a:p>
          <a:p>
            <a:r>
              <a:rPr lang="en-US" dirty="0"/>
              <a:t>From Maryland Ave to Suburban Ave</a:t>
            </a:r>
          </a:p>
          <a:p>
            <a:r>
              <a:rPr lang="en-US" dirty="0"/>
              <a:t>Purpose: Develop a community-driven vision for White Bear Avenue that improves safety for people walking, biking, driving, and taking transit </a:t>
            </a:r>
          </a:p>
          <a:p>
            <a:r>
              <a:rPr lang="en-US" dirty="0"/>
              <a:t>Coordinating with H Line and Bronze Line investments</a:t>
            </a:r>
          </a:p>
          <a:p>
            <a:r>
              <a:rPr lang="en-US" dirty="0"/>
              <a:t>Engagement beginning spring 2026</a:t>
            </a:r>
          </a:p>
          <a:p>
            <a:r>
              <a:rPr lang="en-US" dirty="0">
                <a:hlinkClick r:id="rId3"/>
              </a:rPr>
              <a:t>ramseycountymn.gov/residents/roads-transportation/current-road-projects/white-bear-avenue-corridor-study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58C0ED-9046-572C-AAA2-864D88E87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171773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704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C82C9-A84C-7AFD-BF6F-6CE7757EA3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58897-FB83-F0FF-18A5-99438A75D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216025"/>
          </a:xfrm>
        </p:spPr>
        <p:txBody>
          <a:bodyPr/>
          <a:lstStyle/>
          <a:p>
            <a:r>
              <a:rPr lang="en-US" dirty="0"/>
              <a:t>METRO H Line bus rapid transit (BRT)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C655B-1C8D-2C6F-DBBB-31FD8CC5BA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3040"/>
            <a:ext cx="10515600" cy="4434840"/>
          </a:xfrm>
        </p:spPr>
        <p:txBody>
          <a:bodyPr vert="horz" lIns="0" tIns="0" rIns="0" bIns="0" rtlCol="0" anchor="t">
            <a:normAutofit/>
          </a:bodyPr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964EEE-0307-10A6-6211-6540E66B2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171773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Picture 4" descr="Map of the H Line routing and the 45 proposed station locations included in the Draft Corridor Plan">
            <a:extLst>
              <a:ext uri="{FF2B5EF4-FFF2-40B4-BE49-F238E27FC236}">
                <a16:creationId xmlns:a16="http://schemas.microsoft.com/office/drawing/2014/main" id="{9E28E0A1-84A1-F120-CD43-492BC3ABE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89" b="2726"/>
          <a:stretch>
            <a:fillRect/>
          </a:stretch>
        </p:blipFill>
        <p:spPr>
          <a:xfrm>
            <a:off x="442850" y="2625"/>
            <a:ext cx="11349347" cy="669024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AEA093A-77B7-514D-D85B-6961EA4FC1B8}"/>
              </a:ext>
            </a:extLst>
          </p:cNvPr>
          <p:cNvSpPr/>
          <p:nvPr/>
        </p:nvSpPr>
        <p:spPr>
          <a:xfrm>
            <a:off x="9813851" y="2285805"/>
            <a:ext cx="1935299" cy="1216025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2C2576-F0B0-4B0D-9A4A-84074D1DEB1D}"/>
              </a:ext>
            </a:extLst>
          </p:cNvPr>
          <p:cNvSpPr txBox="1"/>
          <p:nvPr/>
        </p:nvSpPr>
        <p:spPr>
          <a:xfrm>
            <a:off x="6096000" y="2496223"/>
            <a:ext cx="2732568" cy="120032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tx2"/>
                </a:solidFill>
              </a:rPr>
              <a:t>Within District 1: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Operating on White Bear Ave, 3rd St, and Ruth St to Sun Ray Transit Center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F64B599-D38B-FFE7-759B-B90349DCE9EF}"/>
              </a:ext>
            </a:extLst>
          </p:cNvPr>
          <p:cNvCxnSpPr>
            <a:cxnSpLocks/>
          </p:cNvCxnSpPr>
          <p:nvPr/>
        </p:nvCxnSpPr>
        <p:spPr>
          <a:xfrm>
            <a:off x="8828568" y="2894369"/>
            <a:ext cx="870129" cy="0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11965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27A728-804F-6777-2B41-B5518EFEE3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 of the existing and planned METRO network or light rail and BRT lines">
            <a:extLst>
              <a:ext uri="{FF2B5EF4-FFF2-40B4-BE49-F238E27FC236}">
                <a16:creationId xmlns:a16="http://schemas.microsoft.com/office/drawing/2014/main" id="{56810C7E-E586-8D8F-FD67-E4A8E3D382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354" y="163629"/>
            <a:ext cx="7435977" cy="6373696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37" name="Title 1">
            <a:extLst>
              <a:ext uri="{FF2B5EF4-FFF2-40B4-BE49-F238E27FC236}">
                <a16:creationId xmlns:a16="http://schemas.microsoft.com/office/drawing/2014/main" id="{C29C5B3A-5D6D-349F-EE27-50B6E837D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216025"/>
          </a:xfrm>
        </p:spPr>
        <p:txBody>
          <a:bodyPr>
            <a:normAutofit fontScale="90000"/>
          </a:bodyPr>
          <a:lstStyle/>
          <a:p>
            <a:r>
              <a:rPr lang="en-US" dirty="0"/>
              <a:t>Expanding the </a:t>
            </a:r>
            <a:br>
              <a:rPr lang="en-US" dirty="0"/>
            </a:br>
            <a:r>
              <a:rPr lang="en-US" dirty="0"/>
              <a:t>METRO network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D73D42E-620A-DAC9-80CF-D71CC18E29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463675"/>
            <a:ext cx="3460354" cy="4433888"/>
          </a:xfrm>
        </p:spPr>
        <p:txBody>
          <a:bodyPr>
            <a:normAutofit/>
          </a:bodyPr>
          <a:lstStyle/>
          <a:p>
            <a:r>
              <a:rPr lang="en-US" dirty="0"/>
              <a:t>8th arterial BRT line in the METRO network</a:t>
            </a:r>
          </a:p>
          <a:p>
            <a:r>
              <a:rPr lang="en-US" dirty="0"/>
              <a:t>New crosstown service filling a gap along Maryland Ave from Rice St to Payne Ave</a:t>
            </a:r>
          </a:p>
          <a:p>
            <a:r>
              <a:rPr lang="en-US" dirty="0"/>
              <a:t>Connecting with most existing and planned METRO lines</a:t>
            </a:r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34CF2E-5983-D338-95AA-449792158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171773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4</a:t>
            </a:fld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0CEC33B-4E36-2202-9698-77059F7D33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188379" y="3210879"/>
            <a:ext cx="3622901" cy="700065"/>
            <a:chOff x="7342666" y="3266681"/>
            <a:chExt cx="3622901" cy="700065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114CFC8-57B7-74B1-6C82-64DDEB754A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804180" y="3495900"/>
              <a:ext cx="0" cy="391156"/>
            </a:xfrm>
            <a:prstGeom prst="line">
              <a:avLst/>
            </a:prstGeom>
            <a:ln w="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3A7463A-426A-F52D-767A-324DCDADEB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804180" y="3887056"/>
              <a:ext cx="161387" cy="0"/>
            </a:xfrm>
            <a:prstGeom prst="line">
              <a:avLst/>
            </a:prstGeom>
            <a:ln w="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5819169-4483-A03F-F399-4BF0C2192C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965567" y="3887056"/>
              <a:ext cx="0" cy="79690"/>
            </a:xfrm>
            <a:prstGeom prst="line">
              <a:avLst/>
            </a:prstGeom>
            <a:ln w="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0A9BAE0-7D00-F228-7AC8-77FC18E894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94489" y="3494883"/>
              <a:ext cx="1509691" cy="4263"/>
            </a:xfrm>
            <a:prstGeom prst="line">
              <a:avLst/>
            </a:prstGeom>
            <a:ln w="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337B115-ADDC-0186-8549-794BE6BB116D}"/>
                </a:ext>
              </a:extLst>
            </p:cNvPr>
            <p:cNvCxnSpPr>
              <a:cxnSpLocks/>
            </p:cNvCxnSpPr>
            <p:nvPr/>
          </p:nvCxnSpPr>
          <p:spPr>
            <a:xfrm>
              <a:off x="9294489" y="3499146"/>
              <a:ext cx="0" cy="45245"/>
            </a:xfrm>
            <a:prstGeom prst="line">
              <a:avLst/>
            </a:prstGeom>
            <a:ln w="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91FB3EF-E734-2E1F-A910-1F27DD2B05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07500" y="3544391"/>
              <a:ext cx="86989" cy="0"/>
            </a:xfrm>
            <a:prstGeom prst="line">
              <a:avLst/>
            </a:prstGeom>
            <a:ln w="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C5983B3-78BC-9674-A375-6761E964328E}"/>
                </a:ext>
              </a:extLst>
            </p:cNvPr>
            <p:cNvCxnSpPr>
              <a:cxnSpLocks/>
            </p:cNvCxnSpPr>
            <p:nvPr/>
          </p:nvCxnSpPr>
          <p:spPr>
            <a:xfrm>
              <a:off x="9130998" y="3494884"/>
              <a:ext cx="76502" cy="49507"/>
            </a:xfrm>
            <a:prstGeom prst="line">
              <a:avLst/>
            </a:prstGeom>
            <a:ln w="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8287AA9-2EE6-4074-FE1A-D64B941310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65224" y="3494884"/>
              <a:ext cx="465774" cy="2131"/>
            </a:xfrm>
            <a:prstGeom prst="line">
              <a:avLst/>
            </a:prstGeom>
            <a:ln w="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A8B479D-8F11-BDB1-D988-FE0172DDF5A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99812" y="3494883"/>
              <a:ext cx="65412" cy="26420"/>
            </a:xfrm>
            <a:prstGeom prst="line">
              <a:avLst/>
            </a:prstGeom>
            <a:ln w="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07F9FD0-FF24-6539-D602-BC6DC0C880A3}"/>
                </a:ext>
              </a:extLst>
            </p:cNvPr>
            <p:cNvCxnSpPr>
              <a:cxnSpLocks/>
            </p:cNvCxnSpPr>
            <p:nvPr/>
          </p:nvCxnSpPr>
          <p:spPr>
            <a:xfrm>
              <a:off x="8523648" y="3446305"/>
              <a:ext cx="76164" cy="74998"/>
            </a:xfrm>
            <a:prstGeom prst="line">
              <a:avLst/>
            </a:prstGeom>
            <a:ln w="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2972E1A-90F8-E098-2AF0-6FCAE40BC11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359613" y="3266681"/>
              <a:ext cx="164035" cy="179624"/>
            </a:xfrm>
            <a:prstGeom prst="line">
              <a:avLst/>
            </a:prstGeom>
            <a:ln w="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A936B57-7608-31C1-FBB5-BAE384CA0C42}"/>
                </a:ext>
              </a:extLst>
            </p:cNvPr>
            <p:cNvCxnSpPr>
              <a:cxnSpLocks/>
            </p:cNvCxnSpPr>
            <p:nvPr/>
          </p:nvCxnSpPr>
          <p:spPr>
            <a:xfrm>
              <a:off x="8012647" y="3288676"/>
              <a:ext cx="376713" cy="0"/>
            </a:xfrm>
            <a:prstGeom prst="line">
              <a:avLst/>
            </a:prstGeom>
            <a:ln w="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CED7ECC-862F-F56C-572B-8B391C8C022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13151" y="3288676"/>
              <a:ext cx="1789" cy="84488"/>
            </a:xfrm>
            <a:prstGeom prst="line">
              <a:avLst/>
            </a:prstGeom>
            <a:ln w="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AD4BFCB-F231-F875-A974-80EA157482C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22463" y="3366971"/>
              <a:ext cx="88031" cy="127912"/>
            </a:xfrm>
            <a:prstGeom prst="line">
              <a:avLst/>
            </a:prstGeom>
            <a:ln w="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7C3C648-94E4-7EA7-F03B-B9E374CE489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94383" y="3519637"/>
              <a:ext cx="12407" cy="66436"/>
            </a:xfrm>
            <a:prstGeom prst="line">
              <a:avLst/>
            </a:prstGeom>
            <a:ln w="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3F15DAF-D09B-DAA9-CE30-5F289CF0760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67582" y="3561956"/>
              <a:ext cx="141143" cy="26554"/>
            </a:xfrm>
            <a:prstGeom prst="line">
              <a:avLst/>
            </a:prstGeom>
            <a:ln w="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4F56438-B479-1294-18E7-BC81C286B762}"/>
                </a:ext>
              </a:extLst>
            </p:cNvPr>
            <p:cNvCxnSpPr>
              <a:cxnSpLocks/>
            </p:cNvCxnSpPr>
            <p:nvPr/>
          </p:nvCxnSpPr>
          <p:spPr>
            <a:xfrm>
              <a:off x="7342666" y="3266681"/>
              <a:ext cx="432894" cy="301214"/>
            </a:xfrm>
            <a:prstGeom prst="line">
              <a:avLst/>
            </a:prstGeom>
            <a:ln w="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1433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D972E-BA6C-A911-FEBE-1ADD867E3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"/>
            <a:ext cx="8675670" cy="1216025"/>
          </a:xfrm>
        </p:spPr>
        <p:txBody>
          <a:bodyPr>
            <a:normAutofit/>
          </a:bodyPr>
          <a:lstStyle/>
          <a:p>
            <a:r>
              <a:rPr lang="en-US" sz="2900"/>
              <a:t>Arterial BRT: </a:t>
            </a:r>
            <a:br>
              <a:rPr lang="en-US" sz="2900"/>
            </a:br>
            <a:r>
              <a:rPr lang="en-US" sz="2900"/>
              <a:t>Designed to be faster, more reliable, and easy to use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282B25-1304-F7C0-A578-3F27BB4E7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norite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enorite" pitchFamily="2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AB0294-2BEA-79C6-3FC0-FEEB0C65D080}"/>
              </a:ext>
            </a:extLst>
          </p:cNvPr>
          <p:cNvSpPr txBox="1"/>
          <p:nvPr/>
        </p:nvSpPr>
        <p:spPr>
          <a:xfrm>
            <a:off x="9608024" y="187265"/>
            <a:ext cx="2279176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53A0"/>
                </a:solidFill>
                <a:effectLst/>
                <a:uLnTx/>
                <a:uFillTx/>
                <a:latin typeface="Tenorite" panose="00000500000000000000" pitchFamily="2" charset="0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metrotransit.org/brt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53A0"/>
                </a:solidFill>
                <a:effectLst/>
                <a:uLnTx/>
                <a:uFillTx/>
                <a:latin typeface="Tenorite" panose="00000500000000000000" pitchFamily="2" charset="0"/>
                <a:ea typeface="+mn-ea"/>
                <a:cs typeface="+mn-cs"/>
              </a:rPr>
              <a:t> 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53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 descr="Image showing the 1/8 mile between stops typical of the current Route 10 and the 1/3 to 1/2 mile spacing between stations anticipated on the F Line">
            <a:extLst>
              <a:ext uri="{FF2B5EF4-FFF2-40B4-BE49-F238E27FC236}">
                <a16:creationId xmlns:a16="http://schemas.microsoft.com/office/drawing/2014/main" id="{3857CB49-A8BE-BD3E-2B7A-65B89F8D43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22" y="1140605"/>
            <a:ext cx="3943154" cy="1971578"/>
          </a:xfrm>
          <a:prstGeom prst="rect">
            <a:avLst/>
          </a:prstGeom>
        </p:spPr>
      </p:pic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AFE3010-2499-93FC-3E44-C2C7E24E013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149221" y="3122427"/>
            <a:ext cx="2782957" cy="67586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>
                <a:latin typeface="Tenorite" panose="00000500000000000000" pitchFamily="2" charset="0"/>
                <a:ea typeface="+mn-ea"/>
                <a:cs typeface="+mn-cs"/>
              </a:rPr>
              <a:t>2-3 stations per mile for </a:t>
            </a:r>
            <a:r>
              <a:rPr lang="en-US" sz="1800" i="0">
                <a:latin typeface="Tenorite" panose="00000500000000000000" pitchFamily="2" charset="0"/>
                <a:ea typeface="+mn-ea"/>
                <a:cs typeface="+mn-cs"/>
              </a:rPr>
              <a:t>faster</a:t>
            </a:r>
            <a:r>
              <a:rPr lang="en-US" sz="1800">
                <a:latin typeface="Tenorite" panose="00000500000000000000" pitchFamily="2" charset="0"/>
                <a:ea typeface="+mn-ea"/>
                <a:cs typeface="+mn-cs"/>
              </a:rPr>
              <a:t> trips</a:t>
            </a:r>
          </a:p>
        </p:txBody>
      </p:sp>
      <p:sp>
        <p:nvSpPr>
          <p:cNvPr id="17" name="Content Placeholder 15">
            <a:extLst>
              <a:ext uri="{FF2B5EF4-FFF2-40B4-BE49-F238E27FC236}">
                <a16:creationId xmlns:a16="http://schemas.microsoft.com/office/drawing/2014/main" id="{12D74BFB-E0A7-116F-332D-FA3A55F2CFBE}"/>
              </a:ext>
            </a:extLst>
          </p:cNvPr>
          <p:cNvSpPr txBox="1">
            <a:spLocks/>
          </p:cNvSpPr>
          <p:nvPr/>
        </p:nvSpPr>
        <p:spPr bwMode="white">
          <a:xfrm>
            <a:off x="4892630" y="3117398"/>
            <a:ext cx="2782957" cy="67586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500" kern="1200">
                <a:solidFill>
                  <a:schemeClr val="tx2"/>
                </a:solidFill>
                <a:latin typeface="Tenorite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Font typeface="System Font Regular"/>
              <a:buChar char="–"/>
              <a:defRPr sz="2100" kern="1200">
                <a:solidFill>
                  <a:schemeClr val="tx2"/>
                </a:solidFill>
                <a:latin typeface="Tenorite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Tenorite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Tenorite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Tenorite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0053A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norite" pitchFamily="2" charset="0"/>
                <a:ea typeface="+mn-ea"/>
                <a:cs typeface="+mn-cs"/>
              </a:rPr>
              <a:t>High-tech, high-amenity, secure stations</a:t>
            </a:r>
          </a:p>
        </p:txBody>
      </p:sp>
      <p:sp>
        <p:nvSpPr>
          <p:cNvPr id="18" name="Content Placeholder 15">
            <a:extLst>
              <a:ext uri="{FF2B5EF4-FFF2-40B4-BE49-F238E27FC236}">
                <a16:creationId xmlns:a16="http://schemas.microsoft.com/office/drawing/2014/main" id="{DCB10F66-FBE7-7113-B592-E1E3120A9EEB}"/>
              </a:ext>
            </a:extLst>
          </p:cNvPr>
          <p:cNvSpPr txBox="1">
            <a:spLocks/>
          </p:cNvSpPr>
          <p:nvPr/>
        </p:nvSpPr>
        <p:spPr bwMode="white">
          <a:xfrm>
            <a:off x="8478038" y="3117398"/>
            <a:ext cx="2564741" cy="67586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500" kern="1200">
                <a:solidFill>
                  <a:schemeClr val="tx2"/>
                </a:solidFill>
                <a:latin typeface="Tenorite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Font typeface="System Font Regular"/>
              <a:buChar char="–"/>
              <a:defRPr sz="2100" kern="1200">
                <a:solidFill>
                  <a:schemeClr val="tx2"/>
                </a:solidFill>
                <a:latin typeface="Tenorite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Tenorite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Tenorite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Tenorite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0053A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norite" pitchFamily="2" charset="0"/>
                <a:ea typeface="+mn-ea"/>
                <a:cs typeface="+mn-cs"/>
              </a:rPr>
              <a:t>Pre-boarding fare payment for faster stops</a:t>
            </a:r>
          </a:p>
        </p:txBody>
      </p:sp>
      <p:sp>
        <p:nvSpPr>
          <p:cNvPr id="19" name="Content Placeholder 15">
            <a:extLst>
              <a:ext uri="{FF2B5EF4-FFF2-40B4-BE49-F238E27FC236}">
                <a16:creationId xmlns:a16="http://schemas.microsoft.com/office/drawing/2014/main" id="{9FEDD3A1-DAE9-D3D7-075B-D817A01DAFF1}"/>
              </a:ext>
            </a:extLst>
          </p:cNvPr>
          <p:cNvSpPr txBox="1">
            <a:spLocks/>
          </p:cNvSpPr>
          <p:nvPr/>
        </p:nvSpPr>
        <p:spPr bwMode="white">
          <a:xfrm>
            <a:off x="1101699" y="5406458"/>
            <a:ext cx="2782957" cy="58390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500" kern="1200">
                <a:solidFill>
                  <a:schemeClr val="tx2"/>
                </a:solidFill>
                <a:latin typeface="Tenorite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Font typeface="System Font Regular"/>
              <a:buChar char="–"/>
              <a:defRPr sz="2100" kern="1200">
                <a:solidFill>
                  <a:schemeClr val="tx2"/>
                </a:solidFill>
                <a:latin typeface="Tenorite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Tenorite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Tenorite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Tenorite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0053A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norite" pitchFamily="2" charset="0"/>
                <a:ea typeface="+mn-ea"/>
                <a:cs typeface="+mn-cs"/>
              </a:rPr>
              <a:t>High-capacity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norite" pitchFamily="2" charset="0"/>
                <a:ea typeface="+mn-ea"/>
                <a:cs typeface="+mn-cs"/>
              </a:rPr>
              <a:t>buses &amp; boarding through all doors</a:t>
            </a:r>
          </a:p>
        </p:txBody>
      </p:sp>
      <p:sp>
        <p:nvSpPr>
          <p:cNvPr id="20" name="Content Placeholder 15">
            <a:extLst>
              <a:ext uri="{FF2B5EF4-FFF2-40B4-BE49-F238E27FC236}">
                <a16:creationId xmlns:a16="http://schemas.microsoft.com/office/drawing/2014/main" id="{AAA64B26-2F84-35C2-D50F-117820F28D47}"/>
              </a:ext>
            </a:extLst>
          </p:cNvPr>
          <p:cNvSpPr txBox="1">
            <a:spLocks/>
          </p:cNvSpPr>
          <p:nvPr/>
        </p:nvSpPr>
        <p:spPr bwMode="white">
          <a:xfrm>
            <a:off x="4892631" y="5663108"/>
            <a:ext cx="2782957" cy="33793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500" kern="1200">
                <a:solidFill>
                  <a:schemeClr val="tx2"/>
                </a:solidFill>
                <a:latin typeface="Tenorite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Font typeface="System Font Regular"/>
              <a:buChar char="–"/>
              <a:defRPr sz="2100" kern="1200">
                <a:solidFill>
                  <a:schemeClr val="tx2"/>
                </a:solidFill>
                <a:latin typeface="Tenorite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Tenorite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Tenorite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Tenorite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0053A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norite" pitchFamily="2" charset="0"/>
                <a:ea typeface="+mn-ea"/>
                <a:cs typeface="+mn-cs"/>
              </a:rPr>
              <a:t>Bus priority signals &amp; lanes</a:t>
            </a:r>
          </a:p>
        </p:txBody>
      </p:sp>
      <p:sp>
        <p:nvSpPr>
          <p:cNvPr id="21" name="Content Placeholder 15">
            <a:extLst>
              <a:ext uri="{FF2B5EF4-FFF2-40B4-BE49-F238E27FC236}">
                <a16:creationId xmlns:a16="http://schemas.microsoft.com/office/drawing/2014/main" id="{017F4353-FB85-2112-7BD8-6ADCD6FE2849}"/>
              </a:ext>
            </a:extLst>
          </p:cNvPr>
          <p:cNvSpPr txBox="1">
            <a:spLocks/>
          </p:cNvSpPr>
          <p:nvPr/>
        </p:nvSpPr>
        <p:spPr bwMode="white">
          <a:xfrm>
            <a:off x="8026930" y="5650723"/>
            <a:ext cx="3466954" cy="33793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500" kern="1200">
                <a:solidFill>
                  <a:schemeClr val="tx2"/>
                </a:solidFill>
                <a:latin typeface="Tenorite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Font typeface="System Font Regular"/>
              <a:buChar char="–"/>
              <a:defRPr sz="2100" kern="1200">
                <a:solidFill>
                  <a:schemeClr val="tx2"/>
                </a:solidFill>
                <a:latin typeface="Tenorite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Tenorite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Tenorite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Tenorite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0053A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norite" pitchFamily="2" charset="0"/>
                <a:ea typeface="+mn-ea"/>
                <a:cs typeface="+mn-cs"/>
              </a:rPr>
              <a:t>Faster, frequent, all-day service</a:t>
            </a:r>
          </a:p>
        </p:txBody>
      </p:sp>
      <p:pic>
        <p:nvPicPr>
          <p:cNvPr id="23" name="Picture 22" descr="A person validating their fare, standing next to ticket vending machines">
            <a:extLst>
              <a:ext uri="{FF2B5EF4-FFF2-40B4-BE49-F238E27FC236}">
                <a16:creationId xmlns:a16="http://schemas.microsoft.com/office/drawing/2014/main" id="{66D2ABD2-B8C7-0A50-48B4-0087595165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78038" y="1410197"/>
            <a:ext cx="2564741" cy="1711915"/>
          </a:xfrm>
          <a:prstGeom prst="rect">
            <a:avLst/>
          </a:prstGeom>
        </p:spPr>
      </p:pic>
      <p:pic>
        <p:nvPicPr>
          <p:cNvPr id="25" name="Picture 24" descr="A picture of a bus traveling within a red bus-only lane">
            <a:extLst>
              <a:ext uri="{FF2B5EF4-FFF2-40B4-BE49-F238E27FC236}">
                <a16:creationId xmlns:a16="http://schemas.microsoft.com/office/drawing/2014/main" id="{A4AF13BE-CF80-44B4-8BB6-FFF89DB094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1" b="11301"/>
          <a:stretch/>
        </p:blipFill>
        <p:spPr>
          <a:xfrm>
            <a:off x="4781354" y="3848179"/>
            <a:ext cx="3005512" cy="1741962"/>
          </a:xfrm>
          <a:prstGeom prst="rect">
            <a:avLst/>
          </a:prstGeom>
        </p:spPr>
      </p:pic>
      <p:pic>
        <p:nvPicPr>
          <p:cNvPr id="28" name="Picture 27" descr="Icon of a stopwatch">
            <a:extLst>
              <a:ext uri="{FF2B5EF4-FFF2-40B4-BE49-F238E27FC236}">
                <a16:creationId xmlns:a16="http://schemas.microsoft.com/office/drawing/2014/main" id="{F59FDD12-4832-04A4-A90F-1288F381F37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2015" b="9547"/>
          <a:stretch/>
        </p:blipFill>
        <p:spPr bwMode="auto">
          <a:xfrm>
            <a:off x="8557570" y="3762300"/>
            <a:ext cx="2405675" cy="18278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" name="Picture 30" descr="A picture of an existing METRO C Line station, typical of what will be built for the F Line">
            <a:extLst>
              <a:ext uri="{FF2B5EF4-FFF2-40B4-BE49-F238E27FC236}">
                <a16:creationId xmlns:a16="http://schemas.microsoft.com/office/drawing/2014/main" id="{113444CF-F81D-15D2-6E7A-21B55C23D58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19"/>
          <a:stretch/>
        </p:blipFill>
        <p:spPr>
          <a:xfrm>
            <a:off x="4813628" y="1402932"/>
            <a:ext cx="3003859" cy="1711915"/>
          </a:xfrm>
          <a:prstGeom prst="rect">
            <a:avLst/>
          </a:prstGeom>
        </p:spPr>
      </p:pic>
      <p:pic>
        <p:nvPicPr>
          <p:cNvPr id="4" name="Picture 3" descr="Image of a 60-foot articulated bus, the kind that will be used on the F Line">
            <a:extLst>
              <a:ext uri="{FF2B5EF4-FFF2-40B4-BE49-F238E27FC236}">
                <a16:creationId xmlns:a16="http://schemas.microsoft.com/office/drawing/2014/main" id="{289A4608-54AE-413E-0070-C5E89F6EE52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1" t="56376" r="4956" b="23617"/>
          <a:stretch/>
        </p:blipFill>
        <p:spPr>
          <a:xfrm>
            <a:off x="569122" y="4435140"/>
            <a:ext cx="3765202" cy="83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619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E93A46-CB67-005A-2D8F-2C7624AEA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Content Placeholder 5" descr="Image calling out the various arterial BRT station features:&#10;&#10;Pylon markers help riders identify stations from a distance.&#10;&#10;Real-time NexTrip signs provide bus information, and on-demand annunciators speak this information for people with low vision.&#10;&#10;Shelters provide weather protection and feature push-button, on-demand heaters and shelter lighting. Shelter sizes will vary based on customer demand (small shown here). &#10;&#10;Ticket machines and fare card readers collect all payment before customers board the bus.&#10;&#10;Emergency telephones provide a direct connection to Metro Transit police. Stations also feature security cameras.&#10;&#10;Stations feature trash and recycling containers. &#10;&#10;Platform edges are marked with a cast-iron textured warning strip to keep passengers safely away from the curb while the bus approaches. Many stations also feature raised curbs for easier boarding.&#10;&#10;Platform areas are distinguished by a dark grey concrete pattern.&#10;&#10;Benches at stations provide a place to sit. &#10;&#10;Most stations have bike parking.&#10;&#10;At some stations, railings separate the platform from the sidewalk. &#10;&#10;Some stations have pedestrian-scale light fixtures to provide a safe, well-lit environment. ">
            <a:extLst>
              <a:ext uri="{FF2B5EF4-FFF2-40B4-BE49-F238E27FC236}">
                <a16:creationId xmlns:a16="http://schemas.microsoft.com/office/drawing/2014/main" id="{A1055303-8E30-57D4-5DAD-4C645EC9CC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79" b="6244"/>
          <a:stretch/>
        </p:blipFill>
        <p:spPr>
          <a:xfrm>
            <a:off x="342900" y="0"/>
            <a:ext cx="11506200" cy="671966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CF53EA-7434-7535-C16D-ED08A4EB7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7350" y="0"/>
            <a:ext cx="6381750" cy="7620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What will H Line stations look like?</a:t>
            </a:r>
          </a:p>
        </p:txBody>
      </p:sp>
    </p:spTree>
    <p:extLst>
      <p:ext uri="{BB962C8B-B14F-4D97-AF65-F5344CB8AC3E}">
        <p14:creationId xmlns:p14="http://schemas.microsoft.com/office/powerpoint/2010/main" val="285810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113"/>
    </mc:Choice>
    <mc:Fallback xmlns="">
      <p:transition spd="slow" advTm="79113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B3EAB-5803-0038-DB04-AD6FEC93C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 Line project schedule </a:t>
            </a:r>
            <a:endParaRPr lang="en-US" dirty="0">
              <a:highlight>
                <a:srgbClr val="FFFF00"/>
              </a:highlight>
            </a:endParaRPr>
          </a:p>
        </p:txBody>
      </p:sp>
      <p:graphicFrame>
        <p:nvGraphicFramePr>
          <p:cNvPr id="6" name="Content Placeholder 5" descr="Graphic showing the project schedule&#10;&#10;-H Line identified: March 2021&#10;-Early project coordination: 2024 – 2026&#10;-Draft Corridor Plan: Comment period Mar. 23 - May 4, 2026 (We are here)&#10;-Recommended Corridor Plan: Comment period August 2026&#10;-Final Corridor Plan approved: Fall 2026&#10;-Engineering: 2026 – 2027&#10;-Construction: Starting 2028">
            <a:extLst>
              <a:ext uri="{FF2B5EF4-FFF2-40B4-BE49-F238E27FC236}">
                <a16:creationId xmlns:a16="http://schemas.microsoft.com/office/drawing/2014/main" id="{DF46D606-E95E-B7E4-3156-DDCDBD471B48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633661014"/>
              </p:ext>
            </p:extLst>
          </p:nvPr>
        </p:nvGraphicFramePr>
        <p:xfrm>
          <a:off x="406400" y="1237444"/>
          <a:ext cx="11322756" cy="36084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53E6F8CE-A5B3-1AF9-7EF6-E5D5164D0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358696" y="1304204"/>
            <a:ext cx="31449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latin typeface="Tenorite" panose="00000500000000000000" pitchFamily="2" charset="0"/>
              </a:rPr>
              <a:t>Planning phase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0D8A14-AA73-7CE0-4FBA-FCB991A408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576716" y="3947871"/>
            <a:ext cx="34921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Tenorite" panose="00000500000000000000" pitchFamily="2" charset="0"/>
              </a:rPr>
              <a:t>Looking for community input to select H Line station locations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53FB5836-D888-BA25-CE3C-06987F23F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96711" y="4833642"/>
            <a:ext cx="11198578" cy="658618"/>
            <a:chOff x="496711" y="4665204"/>
            <a:chExt cx="11198578" cy="658618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FF25C7EA-4ACA-47F0-8356-60C2591C21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6711" y="4665685"/>
              <a:ext cx="1436662" cy="9490"/>
            </a:xfrm>
            <a:prstGeom prst="straightConnector1">
              <a:avLst/>
            </a:prstGeom>
            <a:ln w="38100">
              <a:solidFill>
                <a:schemeClr val="tx2"/>
              </a:solidFill>
              <a:prstDash val="solid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 descr="Community engagement and outreach informed the identification of the F Line (March 2021), and will continue in various forms until the F Line opens for service in late 2026">
              <a:extLst>
                <a:ext uri="{FF2B5EF4-FFF2-40B4-BE49-F238E27FC236}">
                  <a16:creationId xmlns:a16="http://schemas.microsoft.com/office/drawing/2014/main" id="{5F2F11DC-794E-C34E-5632-A18B09E14366}"/>
                </a:ext>
              </a:extLst>
            </p:cNvPr>
            <p:cNvSpPr txBox="1"/>
            <p:nvPr/>
          </p:nvSpPr>
          <p:spPr>
            <a:xfrm>
              <a:off x="499947" y="4677491"/>
              <a:ext cx="146266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tx2"/>
                  </a:solidFill>
                  <a:latin typeface="Tenorite" panose="00000500000000000000" pitchFamily="2" charset="0"/>
                </a:rPr>
                <a:t>Community engagement</a:t>
              </a: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009486D0-E0AE-7512-13B4-70CD6FA2D5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13591" y="4665204"/>
              <a:ext cx="5988258" cy="14772"/>
            </a:xfrm>
            <a:prstGeom prst="straightConnector1">
              <a:avLst/>
            </a:prstGeom>
            <a:ln w="38100">
              <a:solidFill>
                <a:schemeClr val="tx2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5A9D9B72-EC05-71FB-A281-F41B27E55F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8963526" y="4665204"/>
              <a:ext cx="2731763" cy="14772"/>
            </a:xfrm>
            <a:prstGeom prst="straightConnector1">
              <a:avLst/>
            </a:prstGeom>
            <a:ln w="38100">
              <a:solidFill>
                <a:schemeClr val="tx2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1B010BC-A18B-3D64-CDE1-ECD6E71AB7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672972" y="3947871"/>
            <a:ext cx="3144923" cy="0"/>
          </a:xfrm>
          <a:prstGeom prst="line">
            <a:avLst/>
          </a:prstGeom>
          <a:ln w="38100" cap="rnd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523A8ED-78AD-5478-B0CF-760C68603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672972" y="1697368"/>
            <a:ext cx="1584828" cy="496772"/>
            <a:chOff x="5273769" y="1515093"/>
            <a:chExt cx="1584828" cy="649493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236010F-DE59-479D-AF67-958E63D803AB}"/>
                </a:ext>
              </a:extLst>
            </p:cNvPr>
            <p:cNvSpPr txBox="1"/>
            <p:nvPr/>
          </p:nvSpPr>
          <p:spPr>
            <a:xfrm>
              <a:off x="5273769" y="1515093"/>
              <a:ext cx="1584828" cy="3448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i="1" dirty="0">
                  <a:solidFill>
                    <a:schemeClr val="tx2"/>
                  </a:solidFill>
                  <a:latin typeface="Tenorite" panose="00000500000000000000" pitchFamily="2" charset="0"/>
                </a:rPr>
                <a:t>We are here</a:t>
              </a:r>
            </a:p>
          </p:txBody>
        </p:sp>
        <p:sp>
          <p:nvSpPr>
            <p:cNvPr id="20" name="Arrow: Down 19">
              <a:extLst>
                <a:ext uri="{FF2B5EF4-FFF2-40B4-BE49-F238E27FC236}">
                  <a16:creationId xmlns:a16="http://schemas.microsoft.com/office/drawing/2014/main" id="{395451E7-EC06-02A2-9839-D7B34480F3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5959493" y="1873711"/>
              <a:ext cx="216569" cy="290875"/>
            </a:xfrm>
            <a:prstGeom prst="down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AEC9074-D6E0-68CF-F8BD-6D36F69A4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741686" y="1634906"/>
            <a:ext cx="4459373" cy="459369"/>
            <a:chOff x="3741686" y="1486989"/>
            <a:chExt cx="4459373" cy="459369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08843D7-C8F3-4D99-CA2B-CA0C990600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46751" y="1489158"/>
              <a:ext cx="0" cy="457200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CDA95FA-8203-E92A-CCE9-02070475B1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41686" y="1491912"/>
              <a:ext cx="4459373" cy="0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ED7123A-7F4B-8AA4-EFE9-4A2C813D23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01059" y="1486989"/>
              <a:ext cx="0" cy="457200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E472679-393E-0BEF-D161-D95399E30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168194" y="6162657"/>
            <a:ext cx="2161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Subject to change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4394282-C028-3A44-314E-D17B978F9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9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000"/>
    </mc:Choice>
    <mc:Fallback xmlns="">
      <p:transition spd="slow" advTm="53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38200" y="0"/>
            <a:ext cx="6219825" cy="1685925"/>
          </a:xfrm>
        </p:spPr>
        <p:txBody>
          <a:bodyPr/>
          <a:lstStyle/>
          <a:p>
            <a:r>
              <a:rPr lang="en-US" dirty="0"/>
              <a:t>What is included in the Corridor Plan?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838200" y="1815465"/>
            <a:ext cx="5705475" cy="4434840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>
                <a:latin typeface="Tenorite"/>
              </a:rPr>
              <a:t>Proposed </a:t>
            </a:r>
            <a:r>
              <a:rPr lang="en-US" b="1" dirty="0">
                <a:latin typeface="Tenorite"/>
              </a:rPr>
              <a:t>station </a:t>
            </a:r>
            <a:r>
              <a:rPr lang="en-US" dirty="0">
                <a:latin typeface="Tenorite"/>
              </a:rPr>
              <a:t>and </a:t>
            </a:r>
            <a:r>
              <a:rPr lang="en-US" b="1" dirty="0">
                <a:latin typeface="Tenorite"/>
              </a:rPr>
              <a:t>platform </a:t>
            </a:r>
            <a:r>
              <a:rPr lang="en-US" dirty="0">
                <a:latin typeface="Tenorite"/>
              </a:rPr>
              <a:t>locations</a:t>
            </a:r>
          </a:p>
          <a:p>
            <a:r>
              <a:rPr lang="en-US" dirty="0">
                <a:latin typeface="Tenorite"/>
              </a:rPr>
              <a:t>Information about how and why proposed locations were determined</a:t>
            </a:r>
          </a:p>
          <a:p>
            <a:r>
              <a:rPr lang="en-US" dirty="0">
                <a:latin typeface="Tenorite"/>
              </a:rPr>
              <a:t>Proposed service changes</a:t>
            </a:r>
          </a:p>
          <a:p>
            <a:r>
              <a:rPr lang="en-US" dirty="0">
                <a:latin typeface="Tenorite"/>
              </a:rPr>
              <a:t>Coordinated project information</a:t>
            </a:r>
          </a:p>
          <a:p>
            <a:r>
              <a:rPr lang="en-US" dirty="0">
                <a:latin typeface="Tenorite"/>
              </a:rPr>
              <a:t>Summary of engagement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6BC5EE7-332C-6C63-7DE8-4031B358D0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" name="Picture 13" descr="Illustration showing the relationship between BRT stations and platforms, with each station typically consisting of two platforms. Arrows point from a line with a labeled station toward two rectangles at opposite ends of a street intersection both labeled &quot;BRT Platform&quot;">
            <a:extLst>
              <a:ext uri="{FF2B5EF4-FFF2-40B4-BE49-F238E27FC236}">
                <a16:creationId xmlns:a16="http://schemas.microsoft.com/office/drawing/2014/main" id="{DEB23591-21B3-4410-A46A-DC886ACF882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" t="969" r="1084" b="2707"/>
          <a:stretch/>
        </p:blipFill>
        <p:spPr>
          <a:xfrm>
            <a:off x="7143750" y="371475"/>
            <a:ext cx="4276726" cy="552640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3D02B5-39C8-8B84-4102-BCCCADF80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8233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7A7D0-92D0-DD4C-DD33-6C54A8FEA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Draft Corridor Plan public comment period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3920BF-3307-4848-7E77-FE66D4849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3039"/>
            <a:ext cx="6165715" cy="4434840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/>
              <a:t>6-week public comment period: </a:t>
            </a:r>
            <a:br>
              <a:rPr lang="en-US" b="1" dirty="0"/>
            </a:br>
            <a:r>
              <a:rPr lang="en-US" b="1" dirty="0"/>
              <a:t>March 23 – May 4 </a:t>
            </a:r>
          </a:p>
          <a:p>
            <a:r>
              <a:rPr lang="en-US" dirty="0"/>
              <a:t>Strategies: Postcards, flyers, intercepts at bus stops, door knocking, community events &amp; meetings, pop-ups tabling, etc.</a:t>
            </a:r>
          </a:p>
          <a:p>
            <a:r>
              <a:rPr lang="en-US" b="1" dirty="0"/>
              <a:t>Survey </a:t>
            </a:r>
            <a:r>
              <a:rPr lang="en-US" dirty="0"/>
              <a:t>used as primary tool for collecting input – online and paper versions</a:t>
            </a:r>
          </a:p>
          <a:p>
            <a:r>
              <a:rPr lang="en-US">
                <a:latin typeface="Tenorite"/>
              </a:rPr>
              <a:t>All materials are translated 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1C2F0D-63FE-A429-B78A-D7A36C4BE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7" name="Content Placeholder 6" descr="Metro Transit staff attending an event and sharing project information with a community member ">
            <a:extLst>
              <a:ext uri="{FF2B5EF4-FFF2-40B4-BE49-F238E27FC236}">
                <a16:creationId xmlns:a16="http://schemas.microsoft.com/office/drawing/2014/main" id="{44429C7E-6BE4-A639-C811-0D3F7162654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95330" y="1463991"/>
            <a:ext cx="3958470" cy="44338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49982551"/>
      </p:ext>
    </p:extLst>
  </p:cSld>
  <p:clrMapOvr>
    <a:masterClrMapping/>
  </p:clrMapOvr>
</p:sld>
</file>

<file path=ppt/theme/theme1.xml><?xml version="1.0" encoding="utf-8"?>
<a:theme xmlns:a="http://schemas.openxmlformats.org/drawingml/2006/main" name="Metro Transit">
  <a:themeElements>
    <a:clrScheme name="Metro Transit 1">
      <a:dk1>
        <a:srgbClr val="0053A0"/>
      </a:dk1>
      <a:lt1>
        <a:srgbClr val="FFFFFF"/>
      </a:lt1>
      <a:dk2>
        <a:srgbClr val="000000"/>
      </a:dk2>
      <a:lt2>
        <a:srgbClr val="DDDDDA"/>
      </a:lt2>
      <a:accent1>
        <a:srgbClr val="0053A0"/>
      </a:accent1>
      <a:accent2>
        <a:srgbClr val="FFD200"/>
      </a:accent2>
      <a:accent3>
        <a:srgbClr val="ED1B2E"/>
      </a:accent3>
      <a:accent4>
        <a:srgbClr val="A5CF4C"/>
      </a:accent4>
      <a:accent5>
        <a:srgbClr val="FF7300"/>
      </a:accent5>
      <a:accent6>
        <a:srgbClr val="6B1F7C"/>
      </a:accent6>
      <a:hlink>
        <a:srgbClr val="0097D0"/>
      </a:hlink>
      <a:folHlink>
        <a:srgbClr val="5D295F"/>
      </a:folHlink>
    </a:clrScheme>
    <a:fontScheme name="Tenorite">
      <a:majorFont>
        <a:latin typeface="Tenorite"/>
        <a:ea typeface=""/>
        <a:cs typeface=""/>
      </a:majorFont>
      <a:minorFont>
        <a:latin typeface="Tenorite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ETRO-Presentation" id="{992DD166-7731-7547-A2C1-A37EDF3CF916}" vid="{6567E8A5-DD5B-774A-A13E-921392C15C8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haredContentType xmlns="Microsoft.SharePoint.Taxonomy.ContentTypeSync" SourceId="7f0ffc36-a9af-4332-beee-56f6503c83c2" ContentTypeId="0x0101" PreviousValue="false"/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e36338b-2e27-42bf-80ed-1b1daefe2b35">
      <Terms xmlns="http://schemas.microsoft.com/office/infopath/2007/PartnerControls"/>
    </lcf76f155ced4ddcb4097134ff3c332f>
    <TaxCatchAll xmlns="ec641f1e-6871-48dd-b159-466d04c7332b" xsi:nil="true"/>
    <UpgradeAction xmlns="4433a5dd-39bc-449d-9bdb-d12a6a13611b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200F5430ECF3A4D8A8F78EC852FCC1A" ma:contentTypeVersion="17" ma:contentTypeDescription="Create a new document." ma:contentTypeScope="" ma:versionID="f9e7df985f15a682709c992f97a22e59">
  <xsd:schema xmlns:xsd="http://www.w3.org/2001/XMLSchema" xmlns:xs="http://www.w3.org/2001/XMLSchema" xmlns:p="http://schemas.microsoft.com/office/2006/metadata/properties" xmlns:ns2="4433a5dd-39bc-449d-9bdb-d12a6a13611b" xmlns:ns3="8e36338b-2e27-42bf-80ed-1b1daefe2b35" xmlns:ns4="ec641f1e-6871-48dd-b159-466d04c7332b" targetNamespace="http://schemas.microsoft.com/office/2006/metadata/properties" ma:root="true" ma:fieldsID="37453a791a4a509badb279dae963017e" ns2:_="" ns3:_="" ns4:_="">
    <xsd:import namespace="4433a5dd-39bc-449d-9bdb-d12a6a13611b"/>
    <xsd:import namespace="8e36338b-2e27-42bf-80ed-1b1daefe2b35"/>
    <xsd:import namespace="ec641f1e-6871-48dd-b159-466d04c7332b"/>
    <xsd:element name="properties">
      <xsd:complexType>
        <xsd:sequence>
          <xsd:element name="documentManagement">
            <xsd:complexType>
              <xsd:all>
                <xsd:element ref="ns2:UpgradeAction" minOccurs="0"/>
                <xsd:element ref="ns3:MediaServiceFastMetadata" minOccurs="0"/>
                <xsd:element ref="ns4:SharedWithUsers" minOccurs="0"/>
                <xsd:element ref="ns4:SharedWithDetail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CR" minOccurs="0"/>
                <xsd:element ref="ns3:MediaLengthInSeconds" minOccurs="0"/>
                <xsd:element ref="ns3:lcf76f155ced4ddcb4097134ff3c332f" minOccurs="0"/>
                <xsd:element ref="ns4:TaxCatchAll" minOccurs="0"/>
                <xsd:element ref="ns3:MediaServiceObjectDetectorVersions" minOccurs="0"/>
                <xsd:element ref="ns3:MediaServiceSearchProperties" minOccurs="0"/>
                <xsd:element ref="ns3:MediaServiceMetadata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33a5dd-39bc-449d-9bdb-d12a6a13611b" elementFormDefault="qualified">
    <xsd:import namespace="http://schemas.microsoft.com/office/2006/documentManagement/types"/>
    <xsd:import namespace="http://schemas.microsoft.com/office/infopath/2007/PartnerControls"/>
    <xsd:element name="UpgradeAction" ma:index="8" nillable="true" ma:displayName="UpgradeAction" ma:default="" ma:format="Dropdown" ma:internalName="UpgradeAction">
      <xsd:simpleType>
        <xsd:restriction base="dms:Choice">
          <xsd:enumeration value="Primary MetNet site"/>
          <xsd:enumeration value="Team Site"/>
          <xsd:enumeration value="Archive"/>
          <xsd:enumeration value="Dispose"/>
          <xsd:enumeration value="Alternate MetNet Site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36338b-2e27-42bf-80ed-1b1daefe2b35" elementFormDefault="qualified">
    <xsd:import namespace="http://schemas.microsoft.com/office/2006/documentManagement/types"/>
    <xsd:import namespace="http://schemas.microsoft.com/office/infopath/2007/PartnerControls"/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7f0ffc36-a9af-4332-beee-56f6503c83c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Metadata" ma:index="24" nillable="true" ma:displayName="MediaServiceMetadata" ma:hidden="true" ma:internalName="MediaServiceMetadata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641f1e-6871-48dd-b159-466d04c7332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8e723a40-c2b6-459c-acad-f0d8af84c7f8}" ma:internalName="TaxCatchAll" ma:showField="CatchAllData" ma:web="ec641f1e-6871-48dd-b159-466d04c7332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6049B7D-6807-4C7E-8F2D-9725BB4DD97B}">
  <ds:schemaRefs>
    <ds:schemaRef ds:uri="Microsoft.SharePoint.Taxonomy.ContentTypeSync"/>
  </ds:schemaRefs>
</ds:datastoreItem>
</file>

<file path=customXml/itemProps2.xml><?xml version="1.0" encoding="utf-8"?>
<ds:datastoreItem xmlns:ds="http://schemas.openxmlformats.org/officeDocument/2006/customXml" ds:itemID="{9678B604-9059-4F1C-B8E2-C96A71A964D2}">
  <ds:schemaRefs>
    <ds:schemaRef ds:uri="8e36338b-2e27-42bf-80ed-1b1daefe2b35"/>
    <ds:schemaRef ds:uri="http://purl.org/dc/terms/"/>
    <ds:schemaRef ds:uri="ec641f1e-6871-48dd-b159-466d04c7332b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4433a5dd-39bc-449d-9bdb-d12a6a13611b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B553635-5AA6-4718-A53B-78B8AEDB76D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433a5dd-39bc-449d-9bdb-d12a6a13611b"/>
    <ds:schemaRef ds:uri="8e36338b-2e27-42bf-80ed-1b1daefe2b35"/>
    <ds:schemaRef ds:uri="ec641f1e-6871-48dd-b159-466d04c7332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67F4349A-22F7-4A2D-8CA5-43DDCD67959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METRO-Presentation</Template>
  <TotalTime>463</TotalTime>
  <Words>862</Words>
  <Application>Microsoft Office PowerPoint</Application>
  <PresentationFormat>Widescreen</PresentationFormat>
  <Paragraphs>156</Paragraphs>
  <Slides>21</Slides>
  <Notes>16</Notes>
  <HiddenSlides>2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Metro Transit</vt:lpstr>
      <vt:lpstr>METRO H Line - Draft Corridor Plan</vt:lpstr>
      <vt:lpstr>METRO H Line bus rapid transit (BRT)</vt:lpstr>
      <vt:lpstr>METRO H Line bus rapid transit (BRT)</vt:lpstr>
      <vt:lpstr>Expanding the  METRO network</vt:lpstr>
      <vt:lpstr>Arterial BRT:  Designed to be faster, more reliable, and easy to use</vt:lpstr>
      <vt:lpstr>What will H Line stations look like?</vt:lpstr>
      <vt:lpstr>H Line project schedule </vt:lpstr>
      <vt:lpstr>What is included in the Corridor Plan?</vt:lpstr>
      <vt:lpstr>Draft Corridor Plan public comment period</vt:lpstr>
      <vt:lpstr>H Line within District 1</vt:lpstr>
      <vt:lpstr>H Line near District 1: Service</vt:lpstr>
      <vt:lpstr>H Line within District 1: Stations</vt:lpstr>
      <vt:lpstr>Factors influencing station locations</vt:lpstr>
      <vt:lpstr>Station spacing</vt:lpstr>
      <vt:lpstr>PowerPoint Presentation</vt:lpstr>
      <vt:lpstr>PowerPoint Presentation</vt:lpstr>
      <vt:lpstr>PowerPoint Presentation</vt:lpstr>
      <vt:lpstr>PowerPoint Presentation</vt:lpstr>
      <vt:lpstr>Help us plan H Line station locations</vt:lpstr>
      <vt:lpstr>Public engagement strategies</vt:lpstr>
      <vt:lpstr>Coordinated project: White Bear Ave Planning Study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Knight, Jake</dc:creator>
  <cp:keywords/>
  <dc:description/>
  <cp:lastModifiedBy>Knight, Jake</cp:lastModifiedBy>
  <cp:revision>6</cp:revision>
  <cp:lastPrinted>2017-03-14T16:27:36Z</cp:lastPrinted>
  <dcterms:created xsi:type="dcterms:W3CDTF">2026-03-10T15:55:59Z</dcterms:created>
  <dcterms:modified xsi:type="dcterms:W3CDTF">2026-04-03T15:00:15Z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 version">
    <vt:lpwstr>2.0</vt:lpwstr>
  </property>
  <property fmtid="{D5CDD505-2E9C-101B-9397-08002B2CF9AE}" pid="3" name="ContentTypeId">
    <vt:lpwstr>0x0101005200F5430ECF3A4D8A8F78EC852FCC1A</vt:lpwstr>
  </property>
  <property fmtid="{D5CDD505-2E9C-101B-9397-08002B2CF9AE}" pid="4" name="MediaServiceImageTags">
    <vt:lpwstr/>
  </property>
</Properties>
</file>