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5"/>
  </p:sldMasterIdLst>
  <p:notesMasterIdLst>
    <p:notesMasterId r:id="rId18"/>
  </p:notesMasterIdLst>
  <p:handoutMasterIdLst>
    <p:handoutMasterId r:id="rId19"/>
  </p:handoutMasterIdLst>
  <p:sldIdLst>
    <p:sldId id="952" r:id="rId6"/>
    <p:sldId id="1053" r:id="rId7"/>
    <p:sldId id="2709" r:id="rId8"/>
    <p:sldId id="2716" r:id="rId9"/>
    <p:sldId id="2155" r:id="rId10"/>
    <p:sldId id="996" r:id="rId11"/>
    <p:sldId id="1642" r:id="rId12"/>
    <p:sldId id="955" r:id="rId13"/>
    <p:sldId id="2719" r:id="rId14"/>
    <p:sldId id="2364" r:id="rId15"/>
    <p:sldId id="2720" r:id="rId16"/>
    <p:sldId id="268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7D9DD16-63BC-B8D0-BA17-7693F24B0D57}" name="Greteman, Laura" initials="LG" userId="S::Laura.Greteman@metrotransit.org::30c9a17d-4274-4ab2-91ca-f5221e8342a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z, Leah" initials="JL" lastIdx="1" clrIdx="0">
    <p:extLst>
      <p:ext uri="{19B8F6BF-5375-455C-9EA6-DF929625EA0E}">
        <p15:presenceInfo xmlns:p15="http://schemas.microsoft.com/office/powerpoint/2012/main" userId="S::leah.janz@metrotransit.org::a1774303-522a-4c45-9d90-dd9943175d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D1FF"/>
    <a:srgbClr val="D6EDFF"/>
    <a:srgbClr val="003865"/>
    <a:srgbClr val="78BE21"/>
    <a:srgbClr val="000000"/>
    <a:srgbClr val="E8E8E8"/>
    <a:srgbClr val="0D0D0D"/>
    <a:srgbClr val="B20738"/>
    <a:srgbClr val="00A3E2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C95D79-E6FE-D3E0-44C5-4FAF12F6DB4C}" v="40" dt="2026-01-05T18:04:57.3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5D0C47-385D-4EF8-B692-AA318EE135F6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062AE9-B5EB-41F7-94FC-063E9260D578}">
      <dgm:prSet phldrT="[Text]" custT="1"/>
      <dgm:spPr>
        <a:solidFill>
          <a:schemeClr val="accent1"/>
        </a:solidFill>
        <a:ln w="28575">
          <a:solidFill>
            <a:schemeClr val="tx1"/>
          </a:solidFill>
        </a:ln>
      </dgm:spPr>
      <dgm:t>
        <a:bodyPr/>
        <a:lstStyle/>
        <a:p>
          <a:pPr algn="ctr"/>
          <a:r>
            <a:rPr lang="en-US" sz="1500">
              <a:solidFill>
                <a:schemeClr val="bg1"/>
              </a:solidFill>
              <a:latin typeface="Tenorite" panose="00000500000000000000" pitchFamily="2" charset="0"/>
            </a:rPr>
            <a:t>H Line identified: March 2021</a:t>
          </a:r>
        </a:p>
      </dgm:t>
    </dgm:pt>
    <dgm:pt modelId="{DDDD3485-9E04-448A-974C-833F60A1E73E}" type="parTrans" cxnId="{935C71EF-F9FA-4134-8E40-37140E463D37}">
      <dgm:prSet/>
      <dgm:spPr/>
      <dgm:t>
        <a:bodyPr/>
        <a:lstStyle/>
        <a:p>
          <a:pPr algn="ctr"/>
          <a:endParaRPr lang="en-US" sz="1500">
            <a:solidFill>
              <a:schemeClr val="tx2"/>
            </a:solidFill>
            <a:latin typeface="Tenorite" panose="00000500000000000000" pitchFamily="2" charset="0"/>
          </a:endParaRPr>
        </a:p>
      </dgm:t>
    </dgm:pt>
    <dgm:pt modelId="{9C90D0F4-2CE8-47A9-900C-0A7F5B93BCF7}" type="sibTrans" cxnId="{935C71EF-F9FA-4134-8E40-37140E463D37}">
      <dgm:prSet custT="1"/>
      <dgm:spPr/>
      <dgm:t>
        <a:bodyPr/>
        <a:lstStyle/>
        <a:p>
          <a:pPr algn="ctr"/>
          <a:endParaRPr lang="en-US" sz="1500">
            <a:solidFill>
              <a:schemeClr val="tx2"/>
            </a:solidFill>
            <a:latin typeface="Tenorite" panose="00000500000000000000" pitchFamily="2" charset="0"/>
          </a:endParaRPr>
        </a:p>
      </dgm:t>
    </dgm:pt>
    <dgm:pt modelId="{C2AF7936-F801-46F7-8CAB-A5D84A35DC0C}">
      <dgm:prSet custT="1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pPr algn="ctr"/>
          <a:r>
            <a:rPr lang="en-US" sz="1500">
              <a:solidFill>
                <a:schemeClr val="tx2"/>
              </a:solidFill>
              <a:latin typeface="Tenorite" panose="00000500000000000000" pitchFamily="2" charset="0"/>
            </a:rPr>
            <a:t>Early project coordination:  2024-2025</a:t>
          </a:r>
        </a:p>
      </dgm:t>
    </dgm:pt>
    <dgm:pt modelId="{517B9A64-3DE0-4800-9F1B-CF8E6016116E}" type="parTrans" cxnId="{7C483364-6DDC-4829-B359-5A770BCC2AC3}">
      <dgm:prSet/>
      <dgm:spPr/>
      <dgm:t>
        <a:bodyPr/>
        <a:lstStyle/>
        <a:p>
          <a:pPr algn="ctr"/>
          <a:endParaRPr lang="en-US" sz="1500">
            <a:solidFill>
              <a:schemeClr val="tx2"/>
            </a:solidFill>
            <a:latin typeface="Tenorite" panose="00000500000000000000" pitchFamily="2" charset="0"/>
          </a:endParaRPr>
        </a:p>
      </dgm:t>
    </dgm:pt>
    <dgm:pt modelId="{D6CADCF0-30B7-4339-8116-C94DD6E8EFC9}" type="sibTrans" cxnId="{7C483364-6DDC-4829-B359-5A770BCC2AC3}">
      <dgm:prSet custT="1"/>
      <dgm:spPr/>
      <dgm:t>
        <a:bodyPr/>
        <a:lstStyle/>
        <a:p>
          <a:pPr algn="ctr"/>
          <a:endParaRPr lang="en-US" sz="1500">
            <a:solidFill>
              <a:schemeClr val="tx2"/>
            </a:solidFill>
            <a:latin typeface="Tenorite" panose="00000500000000000000" pitchFamily="2" charset="0"/>
          </a:endParaRPr>
        </a:p>
      </dgm:t>
    </dgm:pt>
    <dgm:pt modelId="{078840CE-4589-4BCA-B7C3-C7AA4E69CE37}">
      <dgm:prSet custT="1"/>
      <dgm:spPr>
        <a:solidFill>
          <a:schemeClr val="accent2"/>
        </a:solidFill>
        <a:ln w="28575">
          <a:solidFill>
            <a:schemeClr val="tx1"/>
          </a:solidFill>
        </a:ln>
      </dgm:spPr>
      <dgm:t>
        <a:bodyPr/>
        <a:lstStyle/>
        <a:p>
          <a:pPr algn="ctr"/>
          <a:r>
            <a:rPr lang="en-US" sz="1400" b="0">
              <a:solidFill>
                <a:schemeClr val="tx2"/>
              </a:solidFill>
              <a:latin typeface="Tenorite" panose="00000500000000000000" pitchFamily="2" charset="0"/>
            </a:rPr>
            <a:t>Draft Corridor Plan: Comment period </a:t>
          </a:r>
        </a:p>
        <a:p>
          <a:pPr algn="ctr"/>
          <a:r>
            <a:rPr lang="en-US" sz="1400" b="0">
              <a:solidFill>
                <a:schemeClr val="tx2"/>
              </a:solidFill>
              <a:latin typeface="Tenorite" panose="00000500000000000000" pitchFamily="2" charset="0"/>
            </a:rPr>
            <a:t>Winter 2026</a:t>
          </a:r>
          <a:endParaRPr lang="en-US" sz="1400" b="1">
            <a:solidFill>
              <a:schemeClr val="tx2"/>
            </a:solidFill>
            <a:latin typeface="Tenorite" panose="00000500000000000000" pitchFamily="2" charset="0"/>
          </a:endParaRPr>
        </a:p>
      </dgm:t>
    </dgm:pt>
    <dgm:pt modelId="{A87EE173-5F64-4F60-8B9D-860BC614A3D3}" type="parTrans" cxnId="{21B50993-4332-43D8-96BA-C63A03A3B1F8}">
      <dgm:prSet/>
      <dgm:spPr/>
      <dgm:t>
        <a:bodyPr/>
        <a:lstStyle/>
        <a:p>
          <a:pPr algn="ctr"/>
          <a:endParaRPr lang="en-US" sz="1500">
            <a:solidFill>
              <a:schemeClr val="tx2"/>
            </a:solidFill>
            <a:latin typeface="Tenorite" panose="00000500000000000000" pitchFamily="2" charset="0"/>
          </a:endParaRPr>
        </a:p>
      </dgm:t>
    </dgm:pt>
    <dgm:pt modelId="{C5C168E5-F4F0-4798-96AD-E34EB1BA0DC4}" type="sibTrans" cxnId="{21B50993-4332-43D8-96BA-C63A03A3B1F8}">
      <dgm:prSet custT="1"/>
      <dgm:spPr/>
      <dgm:t>
        <a:bodyPr/>
        <a:lstStyle/>
        <a:p>
          <a:pPr algn="ctr"/>
          <a:endParaRPr lang="en-US" sz="1500">
            <a:solidFill>
              <a:schemeClr val="tx2"/>
            </a:solidFill>
            <a:latin typeface="Tenorite" panose="00000500000000000000" pitchFamily="2" charset="0"/>
          </a:endParaRPr>
        </a:p>
      </dgm:t>
    </dgm:pt>
    <dgm:pt modelId="{BC3C490D-3D22-4AB7-8019-C1C21BC8B556}">
      <dgm:prSet custT="1"/>
      <dgm:spPr>
        <a:solidFill>
          <a:srgbClr val="99D1FF"/>
        </a:solidFill>
        <a:ln w="28575">
          <a:solidFill>
            <a:schemeClr val="tx1"/>
          </a:solidFill>
        </a:ln>
      </dgm:spPr>
      <dgm:t>
        <a:bodyPr/>
        <a:lstStyle/>
        <a:p>
          <a:pPr algn="ctr"/>
          <a:r>
            <a:rPr lang="en-US" sz="1400" b="0">
              <a:solidFill>
                <a:schemeClr val="tx2"/>
              </a:solidFill>
              <a:latin typeface="Tenorite" panose="00000500000000000000" pitchFamily="2" charset="0"/>
            </a:rPr>
            <a:t>Recommended Corridor Plan: Comment period</a:t>
          </a:r>
          <a:br>
            <a:rPr lang="en-US" sz="1400" b="0">
              <a:solidFill>
                <a:schemeClr val="tx2"/>
              </a:solidFill>
              <a:latin typeface="Tenorite" panose="00000500000000000000" pitchFamily="2" charset="0"/>
            </a:rPr>
          </a:br>
          <a:r>
            <a:rPr lang="en-US" sz="1400" b="0">
              <a:solidFill>
                <a:schemeClr val="tx2"/>
              </a:solidFill>
              <a:latin typeface="Tenorite" panose="00000500000000000000" pitchFamily="2" charset="0"/>
            </a:rPr>
            <a:t>Summer 2026</a:t>
          </a:r>
        </a:p>
      </dgm:t>
    </dgm:pt>
    <dgm:pt modelId="{E73B7463-FAA5-4DDC-A34D-AD664D036A63}" type="parTrans" cxnId="{9357E50A-9B1B-4AE9-AB8A-372F29600818}">
      <dgm:prSet/>
      <dgm:spPr/>
      <dgm:t>
        <a:bodyPr/>
        <a:lstStyle/>
        <a:p>
          <a:pPr algn="ctr"/>
          <a:endParaRPr lang="en-US" sz="1500">
            <a:solidFill>
              <a:schemeClr val="tx2"/>
            </a:solidFill>
            <a:latin typeface="Tenorite" panose="00000500000000000000" pitchFamily="2" charset="0"/>
          </a:endParaRPr>
        </a:p>
      </dgm:t>
    </dgm:pt>
    <dgm:pt modelId="{13922FC5-C0B2-410E-9AAC-F0AC61445A3C}" type="sibTrans" cxnId="{9357E50A-9B1B-4AE9-AB8A-372F29600818}">
      <dgm:prSet custT="1"/>
      <dgm:spPr/>
      <dgm:t>
        <a:bodyPr/>
        <a:lstStyle/>
        <a:p>
          <a:pPr algn="ctr"/>
          <a:endParaRPr lang="en-US" sz="1500">
            <a:solidFill>
              <a:schemeClr val="tx2"/>
            </a:solidFill>
            <a:latin typeface="Tenorite" panose="00000500000000000000" pitchFamily="2" charset="0"/>
          </a:endParaRPr>
        </a:p>
      </dgm:t>
    </dgm:pt>
    <dgm:pt modelId="{049EDCF1-C2E1-4F66-B369-A3A344512900}">
      <dgm:prSet custT="1"/>
      <dgm:spPr>
        <a:solidFill>
          <a:schemeClr val="tx1"/>
        </a:solidFill>
        <a:ln w="28575">
          <a:solidFill>
            <a:schemeClr val="tx1"/>
          </a:solidFill>
        </a:ln>
      </dgm:spPr>
      <dgm:t>
        <a:bodyPr/>
        <a:lstStyle/>
        <a:p>
          <a:pPr algn="ctr"/>
          <a:r>
            <a:rPr lang="en-US" sz="1500">
              <a:solidFill>
                <a:schemeClr val="bg1"/>
              </a:solidFill>
              <a:latin typeface="Tenorite" panose="00000500000000000000" pitchFamily="2" charset="0"/>
            </a:rPr>
            <a:t>Final Corridor Plan approved: Fall 2026</a:t>
          </a:r>
        </a:p>
      </dgm:t>
    </dgm:pt>
    <dgm:pt modelId="{F1093CE4-4A60-4CF5-920C-3CDEAE8D6330}" type="parTrans" cxnId="{B7166924-F477-4994-B5FF-E9149D797263}">
      <dgm:prSet/>
      <dgm:spPr/>
      <dgm:t>
        <a:bodyPr/>
        <a:lstStyle/>
        <a:p>
          <a:pPr algn="ctr"/>
          <a:endParaRPr lang="en-US" sz="1500">
            <a:solidFill>
              <a:schemeClr val="tx2"/>
            </a:solidFill>
            <a:latin typeface="Tenorite" panose="00000500000000000000" pitchFamily="2" charset="0"/>
          </a:endParaRPr>
        </a:p>
      </dgm:t>
    </dgm:pt>
    <dgm:pt modelId="{5DB5FDCB-0367-4E82-B326-F1528D102F0D}" type="sibTrans" cxnId="{B7166924-F477-4994-B5FF-E9149D797263}">
      <dgm:prSet custT="1"/>
      <dgm:spPr/>
      <dgm:t>
        <a:bodyPr/>
        <a:lstStyle/>
        <a:p>
          <a:pPr algn="ctr"/>
          <a:endParaRPr lang="en-US" sz="1500">
            <a:solidFill>
              <a:schemeClr val="tx2"/>
            </a:solidFill>
            <a:latin typeface="Tenorite" panose="00000500000000000000" pitchFamily="2" charset="0"/>
          </a:endParaRPr>
        </a:p>
      </dgm:t>
    </dgm:pt>
    <dgm:pt modelId="{BA830621-F5BF-4135-BD65-CC5A421E85B9}">
      <dgm:prSet custT="1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pPr algn="ctr"/>
          <a:r>
            <a:rPr lang="en-US" sz="1500">
              <a:solidFill>
                <a:schemeClr val="tx2"/>
              </a:solidFill>
              <a:latin typeface="Tenorite" panose="00000500000000000000" pitchFamily="2" charset="0"/>
            </a:rPr>
            <a:t>Engineering: 2026-2028</a:t>
          </a:r>
        </a:p>
      </dgm:t>
    </dgm:pt>
    <dgm:pt modelId="{3BB6E370-D514-4BA6-AAA9-045CF0D2BF3B}" type="parTrans" cxnId="{8A40B80F-7ECF-4C06-82F2-7A1C3321BE7E}">
      <dgm:prSet/>
      <dgm:spPr/>
      <dgm:t>
        <a:bodyPr/>
        <a:lstStyle/>
        <a:p>
          <a:pPr algn="ctr"/>
          <a:endParaRPr lang="en-US" sz="1500">
            <a:solidFill>
              <a:schemeClr val="tx2"/>
            </a:solidFill>
            <a:latin typeface="Tenorite" panose="00000500000000000000" pitchFamily="2" charset="0"/>
          </a:endParaRPr>
        </a:p>
      </dgm:t>
    </dgm:pt>
    <dgm:pt modelId="{5FA8BB67-B8A1-4375-99DB-31D0FDEA4B05}" type="sibTrans" cxnId="{8A40B80F-7ECF-4C06-82F2-7A1C3321BE7E}">
      <dgm:prSet custT="1"/>
      <dgm:spPr/>
      <dgm:t>
        <a:bodyPr/>
        <a:lstStyle/>
        <a:p>
          <a:pPr algn="ctr"/>
          <a:endParaRPr lang="en-US" sz="1500">
            <a:solidFill>
              <a:schemeClr val="tx2"/>
            </a:solidFill>
            <a:latin typeface="Tenorite" panose="00000500000000000000" pitchFamily="2" charset="0"/>
          </a:endParaRPr>
        </a:p>
      </dgm:t>
    </dgm:pt>
    <dgm:pt modelId="{6C0FF8EC-64D1-4916-A0E1-4F4D22566AF7}">
      <dgm:prSet custT="1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pPr algn="ctr"/>
          <a:r>
            <a:rPr lang="en-US" sz="1500">
              <a:solidFill>
                <a:schemeClr val="tx2"/>
              </a:solidFill>
              <a:latin typeface="Tenorite" panose="00000500000000000000" pitchFamily="2" charset="0"/>
            </a:rPr>
            <a:t>Construction: 2028 – 2029</a:t>
          </a:r>
        </a:p>
      </dgm:t>
    </dgm:pt>
    <dgm:pt modelId="{ED0A0827-7225-48AC-B5A8-BAE9C463300B}" type="parTrans" cxnId="{0AE086DC-90C6-4F96-BDF4-F52C8E62AD0D}">
      <dgm:prSet/>
      <dgm:spPr/>
      <dgm:t>
        <a:bodyPr/>
        <a:lstStyle/>
        <a:p>
          <a:pPr algn="ctr"/>
          <a:endParaRPr lang="en-US" sz="1500">
            <a:solidFill>
              <a:schemeClr val="tx2"/>
            </a:solidFill>
            <a:latin typeface="Tenorite" panose="00000500000000000000" pitchFamily="2" charset="0"/>
          </a:endParaRPr>
        </a:p>
      </dgm:t>
    </dgm:pt>
    <dgm:pt modelId="{A3047CDE-3716-48DD-B028-7CA0628E0707}" type="sibTrans" cxnId="{0AE086DC-90C6-4F96-BDF4-F52C8E62AD0D}">
      <dgm:prSet custT="1"/>
      <dgm:spPr/>
      <dgm:t>
        <a:bodyPr/>
        <a:lstStyle/>
        <a:p>
          <a:pPr algn="ctr"/>
          <a:endParaRPr lang="en-US" sz="1500">
            <a:solidFill>
              <a:schemeClr val="tx2"/>
            </a:solidFill>
            <a:latin typeface="Tenorite" panose="00000500000000000000" pitchFamily="2" charset="0"/>
          </a:endParaRPr>
        </a:p>
      </dgm:t>
    </dgm:pt>
    <dgm:pt modelId="{8FEC2F5F-495D-4984-86E6-2F0576563574}" type="pres">
      <dgm:prSet presAssocID="{C85D0C47-385D-4EF8-B692-AA318EE135F6}" presName="Name0" presStyleCnt="0">
        <dgm:presLayoutVars>
          <dgm:chMax val="7"/>
          <dgm:dir/>
          <dgm:animOne val="branch"/>
        </dgm:presLayoutVars>
      </dgm:prSet>
      <dgm:spPr/>
    </dgm:pt>
    <dgm:pt modelId="{CD80673B-33B0-4DD4-A971-084A1E879C01}" type="pres">
      <dgm:prSet presAssocID="{84062AE9-B5EB-41F7-94FC-063E9260D578}" presName="parTx1" presStyleLbl="node1" presStyleIdx="0" presStyleCnt="7"/>
      <dgm:spPr/>
    </dgm:pt>
    <dgm:pt modelId="{528E0C29-BAB5-4852-88FA-82594CB1BBC6}" type="pres">
      <dgm:prSet presAssocID="{C2AF7936-F801-46F7-8CAB-A5D84A35DC0C}" presName="parTx2" presStyleLbl="node1" presStyleIdx="1" presStyleCnt="7"/>
      <dgm:spPr/>
    </dgm:pt>
    <dgm:pt modelId="{36B51393-56DC-4B36-83DB-4DAD93954FD5}" type="pres">
      <dgm:prSet presAssocID="{078840CE-4589-4BCA-B7C3-C7AA4E69CE37}" presName="parTx3" presStyleLbl="node1" presStyleIdx="2" presStyleCnt="7" custScaleX="188133" custScaleY="188133"/>
      <dgm:spPr/>
    </dgm:pt>
    <dgm:pt modelId="{9608EDA4-6DE9-4DB3-A668-898E24761CC5}" type="pres">
      <dgm:prSet presAssocID="{BC3C490D-3D22-4AB7-8019-C1C21BC8B556}" presName="parTx4" presStyleLbl="node1" presStyleIdx="3" presStyleCnt="7" custScaleX="135837" custScaleY="135837"/>
      <dgm:spPr/>
    </dgm:pt>
    <dgm:pt modelId="{02339D1D-5B91-48A9-889D-3A506C7E7941}" type="pres">
      <dgm:prSet presAssocID="{049EDCF1-C2E1-4F66-B369-A3A344512900}" presName="parTx5" presStyleLbl="node1" presStyleIdx="4" presStyleCnt="7"/>
      <dgm:spPr/>
    </dgm:pt>
    <dgm:pt modelId="{AE2A8A90-4984-4373-B53C-CDA1B7D22C21}" type="pres">
      <dgm:prSet presAssocID="{BA830621-F5BF-4135-BD65-CC5A421E85B9}" presName="parTx6" presStyleLbl="node1" presStyleIdx="5" presStyleCnt="7"/>
      <dgm:spPr/>
    </dgm:pt>
    <dgm:pt modelId="{865D0E2F-0788-4C82-A23E-3FF88AFBF250}" type="pres">
      <dgm:prSet presAssocID="{6C0FF8EC-64D1-4916-A0E1-4F4D22566AF7}" presName="parTx7" presStyleLbl="node1" presStyleIdx="6" presStyleCnt="7"/>
      <dgm:spPr/>
    </dgm:pt>
  </dgm:ptLst>
  <dgm:cxnLst>
    <dgm:cxn modelId="{9357E50A-9B1B-4AE9-AB8A-372F29600818}" srcId="{C85D0C47-385D-4EF8-B692-AA318EE135F6}" destId="{BC3C490D-3D22-4AB7-8019-C1C21BC8B556}" srcOrd="3" destOrd="0" parTransId="{E73B7463-FAA5-4DDC-A34D-AD664D036A63}" sibTransId="{13922FC5-C0B2-410E-9AAC-F0AC61445A3C}"/>
    <dgm:cxn modelId="{8A40B80F-7ECF-4C06-82F2-7A1C3321BE7E}" srcId="{C85D0C47-385D-4EF8-B692-AA318EE135F6}" destId="{BA830621-F5BF-4135-BD65-CC5A421E85B9}" srcOrd="5" destOrd="0" parTransId="{3BB6E370-D514-4BA6-AAA9-045CF0D2BF3B}" sibTransId="{5FA8BB67-B8A1-4375-99DB-31D0FDEA4B05}"/>
    <dgm:cxn modelId="{CECC2E18-FB78-40B2-BF96-60B557F53F08}" type="presOf" srcId="{C2AF7936-F801-46F7-8CAB-A5D84A35DC0C}" destId="{528E0C29-BAB5-4852-88FA-82594CB1BBC6}" srcOrd="0" destOrd="0" presId="urn:microsoft.com/office/officeart/2009/3/layout/SubStepProcess"/>
    <dgm:cxn modelId="{949B3E1A-7317-41ED-BDC3-F7CB7738D170}" type="presOf" srcId="{BC3C490D-3D22-4AB7-8019-C1C21BC8B556}" destId="{9608EDA4-6DE9-4DB3-A668-898E24761CC5}" srcOrd="0" destOrd="0" presId="urn:microsoft.com/office/officeart/2009/3/layout/SubStepProcess"/>
    <dgm:cxn modelId="{B7166924-F477-4994-B5FF-E9149D797263}" srcId="{C85D0C47-385D-4EF8-B692-AA318EE135F6}" destId="{049EDCF1-C2E1-4F66-B369-A3A344512900}" srcOrd="4" destOrd="0" parTransId="{F1093CE4-4A60-4CF5-920C-3CDEAE8D6330}" sibTransId="{5DB5FDCB-0367-4E82-B326-F1528D102F0D}"/>
    <dgm:cxn modelId="{7C483364-6DDC-4829-B359-5A770BCC2AC3}" srcId="{C85D0C47-385D-4EF8-B692-AA318EE135F6}" destId="{C2AF7936-F801-46F7-8CAB-A5D84A35DC0C}" srcOrd="1" destOrd="0" parTransId="{517B9A64-3DE0-4800-9F1B-CF8E6016116E}" sibTransId="{D6CADCF0-30B7-4339-8116-C94DD6E8EFC9}"/>
    <dgm:cxn modelId="{AF378645-7045-404B-924E-002EF6ED81C1}" type="presOf" srcId="{BA830621-F5BF-4135-BD65-CC5A421E85B9}" destId="{AE2A8A90-4984-4373-B53C-CDA1B7D22C21}" srcOrd="0" destOrd="0" presId="urn:microsoft.com/office/officeart/2009/3/layout/SubStepProcess"/>
    <dgm:cxn modelId="{7CF9AA6D-C243-49FA-B90F-1824EBA8E7EA}" type="presOf" srcId="{C85D0C47-385D-4EF8-B692-AA318EE135F6}" destId="{8FEC2F5F-495D-4984-86E6-2F0576563574}" srcOrd="0" destOrd="0" presId="urn:microsoft.com/office/officeart/2009/3/layout/SubStepProcess"/>
    <dgm:cxn modelId="{DA17FD79-3E07-4508-8F15-8E4CD8056403}" type="presOf" srcId="{049EDCF1-C2E1-4F66-B369-A3A344512900}" destId="{02339D1D-5B91-48A9-889D-3A506C7E7941}" srcOrd="0" destOrd="0" presId="urn:microsoft.com/office/officeart/2009/3/layout/SubStepProcess"/>
    <dgm:cxn modelId="{B9F2E87B-3F9C-446D-B1AD-A5E811424EDA}" type="presOf" srcId="{84062AE9-B5EB-41F7-94FC-063E9260D578}" destId="{CD80673B-33B0-4DD4-A971-084A1E879C01}" srcOrd="0" destOrd="0" presId="urn:microsoft.com/office/officeart/2009/3/layout/SubStepProcess"/>
    <dgm:cxn modelId="{78D1EB85-1268-49BA-A44B-C16295B0CB6E}" type="presOf" srcId="{078840CE-4589-4BCA-B7C3-C7AA4E69CE37}" destId="{36B51393-56DC-4B36-83DB-4DAD93954FD5}" srcOrd="0" destOrd="0" presId="urn:microsoft.com/office/officeart/2009/3/layout/SubStepProcess"/>
    <dgm:cxn modelId="{21B50993-4332-43D8-96BA-C63A03A3B1F8}" srcId="{C85D0C47-385D-4EF8-B692-AA318EE135F6}" destId="{078840CE-4589-4BCA-B7C3-C7AA4E69CE37}" srcOrd="2" destOrd="0" parTransId="{A87EE173-5F64-4F60-8B9D-860BC614A3D3}" sibTransId="{C5C168E5-F4F0-4798-96AD-E34EB1BA0DC4}"/>
    <dgm:cxn modelId="{0AE086DC-90C6-4F96-BDF4-F52C8E62AD0D}" srcId="{C85D0C47-385D-4EF8-B692-AA318EE135F6}" destId="{6C0FF8EC-64D1-4916-A0E1-4F4D22566AF7}" srcOrd="6" destOrd="0" parTransId="{ED0A0827-7225-48AC-B5A8-BAE9C463300B}" sibTransId="{A3047CDE-3716-48DD-B028-7CA0628E0707}"/>
    <dgm:cxn modelId="{A831D7E6-FCB3-4A6B-9FC4-1AD658C15413}" type="presOf" srcId="{6C0FF8EC-64D1-4916-A0E1-4F4D22566AF7}" destId="{865D0E2F-0788-4C82-A23E-3FF88AFBF250}" srcOrd="0" destOrd="0" presId="urn:microsoft.com/office/officeart/2009/3/layout/SubStepProcess"/>
    <dgm:cxn modelId="{935C71EF-F9FA-4134-8E40-37140E463D37}" srcId="{C85D0C47-385D-4EF8-B692-AA318EE135F6}" destId="{84062AE9-B5EB-41F7-94FC-063E9260D578}" srcOrd="0" destOrd="0" parTransId="{DDDD3485-9E04-448A-974C-833F60A1E73E}" sibTransId="{9C90D0F4-2CE8-47A9-900C-0A7F5B93BCF7}"/>
    <dgm:cxn modelId="{DB4266C9-4340-4623-BD3B-0231F84F0912}" type="presParOf" srcId="{8FEC2F5F-495D-4984-86E6-2F0576563574}" destId="{CD80673B-33B0-4DD4-A971-084A1E879C01}" srcOrd="0" destOrd="0" presId="urn:microsoft.com/office/officeart/2009/3/layout/SubStepProcess"/>
    <dgm:cxn modelId="{84F0396F-88C5-4A08-9B17-B72375D43A3F}" type="presParOf" srcId="{8FEC2F5F-495D-4984-86E6-2F0576563574}" destId="{528E0C29-BAB5-4852-88FA-82594CB1BBC6}" srcOrd="1" destOrd="0" presId="urn:microsoft.com/office/officeart/2009/3/layout/SubStepProcess"/>
    <dgm:cxn modelId="{142FA66E-5D8A-446F-998B-6B5121D455F8}" type="presParOf" srcId="{8FEC2F5F-495D-4984-86E6-2F0576563574}" destId="{36B51393-56DC-4B36-83DB-4DAD93954FD5}" srcOrd="2" destOrd="0" presId="urn:microsoft.com/office/officeart/2009/3/layout/SubStepProcess"/>
    <dgm:cxn modelId="{0B343A3F-D297-45F2-ABB6-63E29869DECE}" type="presParOf" srcId="{8FEC2F5F-495D-4984-86E6-2F0576563574}" destId="{9608EDA4-6DE9-4DB3-A668-898E24761CC5}" srcOrd="3" destOrd="0" presId="urn:microsoft.com/office/officeart/2009/3/layout/SubStepProcess"/>
    <dgm:cxn modelId="{5AC5C6EC-AB15-4B0F-96DA-7746430744DD}" type="presParOf" srcId="{8FEC2F5F-495D-4984-86E6-2F0576563574}" destId="{02339D1D-5B91-48A9-889D-3A506C7E7941}" srcOrd="4" destOrd="0" presId="urn:microsoft.com/office/officeart/2009/3/layout/SubStepProcess"/>
    <dgm:cxn modelId="{D21B03B7-7478-46A3-B4EE-401E3131AC6E}" type="presParOf" srcId="{8FEC2F5F-495D-4984-86E6-2F0576563574}" destId="{AE2A8A90-4984-4373-B53C-CDA1B7D22C21}" srcOrd="5" destOrd="0" presId="urn:microsoft.com/office/officeart/2009/3/layout/SubStepProcess"/>
    <dgm:cxn modelId="{302D8660-DCD7-4AB1-9EF3-410D8F37889C}" type="presParOf" srcId="{8FEC2F5F-495D-4984-86E6-2F0576563574}" destId="{865D0E2F-0788-4C82-A23E-3FF88AFBF250}" srcOrd="6" destOrd="0" presId="urn:microsoft.com/office/officeart/2009/3/layout/SubStep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5D0C47-385D-4EF8-B692-AA318EE135F6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8840CE-4589-4BCA-B7C3-C7AA4E69CE37}">
      <dgm:prSet custT="1"/>
      <dgm:spPr>
        <a:solidFill>
          <a:schemeClr val="accent2"/>
        </a:solidFill>
        <a:ln w="28575">
          <a:solidFill>
            <a:schemeClr val="tx1"/>
          </a:solidFill>
        </a:ln>
      </dgm:spPr>
      <dgm:t>
        <a:bodyPr/>
        <a:lstStyle/>
        <a:p>
          <a:pPr algn="ctr"/>
          <a:r>
            <a:rPr lang="en-US" sz="1400" b="0">
              <a:solidFill>
                <a:schemeClr val="tx2"/>
              </a:solidFill>
              <a:latin typeface="Tenorite" panose="00000500000000000000" pitchFamily="2" charset="0"/>
            </a:rPr>
            <a:t>Draft Corridor Plan release: </a:t>
          </a:r>
          <a:r>
            <a:rPr lang="en-US" sz="1400" b="1">
              <a:solidFill>
                <a:schemeClr val="tx2"/>
              </a:solidFill>
              <a:latin typeface="Tenorite" panose="00000500000000000000" pitchFamily="2" charset="0"/>
            </a:rPr>
            <a:t>Late Feb. 2026</a:t>
          </a:r>
        </a:p>
      </dgm:t>
    </dgm:pt>
    <dgm:pt modelId="{A87EE173-5F64-4F60-8B9D-860BC614A3D3}" type="parTrans" cxnId="{21B50993-4332-43D8-96BA-C63A03A3B1F8}">
      <dgm:prSet/>
      <dgm:spPr/>
      <dgm:t>
        <a:bodyPr/>
        <a:lstStyle/>
        <a:p>
          <a:pPr algn="ctr"/>
          <a:endParaRPr lang="en-US" sz="1400" b="0">
            <a:solidFill>
              <a:schemeClr val="tx2"/>
            </a:solidFill>
            <a:latin typeface="Tenorite" panose="00000500000000000000" pitchFamily="2" charset="0"/>
          </a:endParaRPr>
        </a:p>
      </dgm:t>
    </dgm:pt>
    <dgm:pt modelId="{C5C168E5-F4F0-4798-96AD-E34EB1BA0DC4}" type="sibTrans" cxnId="{21B50993-4332-43D8-96BA-C63A03A3B1F8}">
      <dgm:prSet custT="1"/>
      <dgm:spPr/>
      <dgm:t>
        <a:bodyPr/>
        <a:lstStyle/>
        <a:p>
          <a:pPr algn="ctr"/>
          <a:endParaRPr lang="en-US" sz="1400" b="0">
            <a:solidFill>
              <a:schemeClr val="tx2"/>
            </a:solidFill>
            <a:latin typeface="Tenorite" panose="00000500000000000000" pitchFamily="2" charset="0"/>
          </a:endParaRPr>
        </a:p>
      </dgm:t>
    </dgm:pt>
    <dgm:pt modelId="{BC3C490D-3D22-4AB7-8019-C1C21BC8B556}">
      <dgm:prSet custT="1"/>
      <dgm:spPr>
        <a:solidFill>
          <a:srgbClr val="99D1FF"/>
        </a:solidFill>
        <a:ln w="28575">
          <a:solidFill>
            <a:schemeClr val="tx1"/>
          </a:solidFill>
        </a:ln>
      </dgm:spPr>
      <dgm:t>
        <a:bodyPr/>
        <a:lstStyle/>
        <a:p>
          <a:pPr algn="ctr"/>
          <a:r>
            <a:rPr lang="en-US" sz="1400" b="0">
              <a:solidFill>
                <a:schemeClr val="tx2"/>
              </a:solidFill>
              <a:latin typeface="Tenorite" panose="00000500000000000000" pitchFamily="2" charset="0"/>
            </a:rPr>
            <a:t>Recommended Corridor Plan release:</a:t>
          </a:r>
          <a:br>
            <a:rPr lang="en-US" sz="1400" b="0">
              <a:solidFill>
                <a:schemeClr val="tx2"/>
              </a:solidFill>
              <a:latin typeface="Tenorite" panose="00000500000000000000" pitchFamily="2" charset="0"/>
            </a:rPr>
          </a:br>
          <a:r>
            <a:rPr lang="en-US" sz="1400" b="1">
              <a:solidFill>
                <a:schemeClr val="tx2"/>
              </a:solidFill>
              <a:latin typeface="Tenorite" panose="00000500000000000000" pitchFamily="2" charset="0"/>
            </a:rPr>
            <a:t>July 2026</a:t>
          </a:r>
        </a:p>
      </dgm:t>
    </dgm:pt>
    <dgm:pt modelId="{E73B7463-FAA5-4DDC-A34D-AD664D036A63}" type="parTrans" cxnId="{9357E50A-9B1B-4AE9-AB8A-372F29600818}">
      <dgm:prSet/>
      <dgm:spPr/>
      <dgm:t>
        <a:bodyPr/>
        <a:lstStyle/>
        <a:p>
          <a:pPr algn="ctr"/>
          <a:endParaRPr lang="en-US" sz="1400" b="0">
            <a:solidFill>
              <a:schemeClr val="tx2"/>
            </a:solidFill>
            <a:latin typeface="Tenorite" panose="00000500000000000000" pitchFamily="2" charset="0"/>
          </a:endParaRPr>
        </a:p>
      </dgm:t>
    </dgm:pt>
    <dgm:pt modelId="{13922FC5-C0B2-410E-9AAC-F0AC61445A3C}" type="sibTrans" cxnId="{9357E50A-9B1B-4AE9-AB8A-372F29600818}">
      <dgm:prSet custT="1"/>
      <dgm:spPr/>
      <dgm:t>
        <a:bodyPr/>
        <a:lstStyle/>
        <a:p>
          <a:pPr algn="ctr"/>
          <a:endParaRPr lang="en-US" sz="1400" b="0">
            <a:solidFill>
              <a:schemeClr val="tx2"/>
            </a:solidFill>
            <a:latin typeface="Tenorite" panose="00000500000000000000" pitchFamily="2" charset="0"/>
          </a:endParaRPr>
        </a:p>
      </dgm:t>
    </dgm:pt>
    <dgm:pt modelId="{049EDCF1-C2E1-4F66-B369-A3A344512900}">
      <dgm:prSet custT="1"/>
      <dgm:spPr>
        <a:solidFill>
          <a:schemeClr val="tx1"/>
        </a:solidFill>
        <a:ln w="28575">
          <a:solidFill>
            <a:schemeClr val="tx1"/>
          </a:solidFill>
        </a:ln>
      </dgm:spPr>
      <dgm:t>
        <a:bodyPr/>
        <a:lstStyle/>
        <a:p>
          <a:pPr algn="ctr"/>
          <a:r>
            <a:rPr lang="en-US" sz="1400" b="0">
              <a:solidFill>
                <a:schemeClr val="bg1"/>
              </a:solidFill>
              <a:latin typeface="Tenorite" panose="00000500000000000000" pitchFamily="2" charset="0"/>
            </a:rPr>
            <a:t>Final Corridor Plan approved: </a:t>
          </a:r>
          <a:br>
            <a:rPr lang="en-US" sz="1400" b="0">
              <a:solidFill>
                <a:schemeClr val="bg1"/>
              </a:solidFill>
              <a:latin typeface="Tenorite" panose="00000500000000000000" pitchFamily="2" charset="0"/>
            </a:rPr>
          </a:br>
          <a:r>
            <a:rPr lang="en-US" sz="1400" b="1">
              <a:solidFill>
                <a:schemeClr val="bg1"/>
              </a:solidFill>
              <a:latin typeface="Tenorite" panose="00000500000000000000" pitchFamily="2" charset="0"/>
            </a:rPr>
            <a:t>Fall 2026</a:t>
          </a:r>
        </a:p>
      </dgm:t>
    </dgm:pt>
    <dgm:pt modelId="{F1093CE4-4A60-4CF5-920C-3CDEAE8D6330}" type="parTrans" cxnId="{B7166924-F477-4994-B5FF-E9149D797263}">
      <dgm:prSet/>
      <dgm:spPr/>
      <dgm:t>
        <a:bodyPr/>
        <a:lstStyle/>
        <a:p>
          <a:pPr algn="ctr"/>
          <a:endParaRPr lang="en-US" sz="1400" b="0">
            <a:solidFill>
              <a:schemeClr val="tx2"/>
            </a:solidFill>
            <a:latin typeface="Tenorite" panose="00000500000000000000" pitchFamily="2" charset="0"/>
          </a:endParaRPr>
        </a:p>
      </dgm:t>
    </dgm:pt>
    <dgm:pt modelId="{5DB5FDCB-0367-4E82-B326-F1528D102F0D}" type="sibTrans" cxnId="{B7166924-F477-4994-B5FF-E9149D797263}">
      <dgm:prSet custT="1"/>
      <dgm:spPr/>
      <dgm:t>
        <a:bodyPr/>
        <a:lstStyle/>
        <a:p>
          <a:pPr algn="ctr"/>
          <a:endParaRPr lang="en-US" sz="1400" b="0">
            <a:solidFill>
              <a:schemeClr val="tx2"/>
            </a:solidFill>
            <a:latin typeface="Tenorite" panose="00000500000000000000" pitchFamily="2" charset="0"/>
          </a:endParaRPr>
        </a:p>
      </dgm:t>
    </dgm:pt>
    <dgm:pt modelId="{694C2785-C7F7-4981-985A-AF6EE205C25B}">
      <dgm:prSet custT="1"/>
      <dgm:spPr>
        <a:solidFill>
          <a:schemeClr val="bg1"/>
        </a:solidFill>
        <a:ln w="28575">
          <a:solidFill>
            <a:schemeClr val="tx1"/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n-US" sz="1400" b="0">
              <a:solidFill>
                <a:schemeClr val="tx2"/>
              </a:solidFill>
              <a:latin typeface="Tenorite" panose="00000500000000000000" pitchFamily="2" charset="0"/>
            </a:rPr>
            <a:t>Public comment period #1: </a:t>
          </a:r>
          <a:r>
            <a:rPr lang="en-US" sz="1400" b="1">
              <a:solidFill>
                <a:schemeClr val="tx2"/>
              </a:solidFill>
              <a:latin typeface="Tenorite" panose="00000500000000000000" pitchFamily="2" charset="0"/>
            </a:rPr>
            <a:t>Late Feb. to early April 2026</a:t>
          </a:r>
        </a:p>
      </dgm:t>
    </dgm:pt>
    <dgm:pt modelId="{64124C53-1E43-4DA8-A8BA-E01FBB32D27A}" type="parTrans" cxnId="{D7ED2997-F312-4B59-9984-29790F764C71}">
      <dgm:prSet/>
      <dgm:spPr/>
      <dgm:t>
        <a:bodyPr/>
        <a:lstStyle/>
        <a:p>
          <a:endParaRPr lang="en-US" sz="1400" b="0"/>
        </a:p>
      </dgm:t>
    </dgm:pt>
    <dgm:pt modelId="{1ACD0C07-8148-4636-B4E0-A1C604EE8286}" type="sibTrans" cxnId="{D7ED2997-F312-4B59-9984-29790F764C71}">
      <dgm:prSet/>
      <dgm:spPr/>
      <dgm:t>
        <a:bodyPr/>
        <a:lstStyle/>
        <a:p>
          <a:endParaRPr lang="en-US" sz="1400" b="0"/>
        </a:p>
      </dgm:t>
    </dgm:pt>
    <dgm:pt modelId="{A58B0BD4-2CF9-4A55-80CB-8F0364BF3F43}">
      <dgm:prSet custT="1"/>
      <dgm:spPr>
        <a:solidFill>
          <a:schemeClr val="bg1"/>
        </a:solidFill>
        <a:ln w="28575">
          <a:solidFill>
            <a:schemeClr val="tx1"/>
          </a:solidFill>
          <a:prstDash val="sysDot"/>
        </a:ln>
      </dgm:spPr>
      <dgm:t>
        <a:bodyPr/>
        <a:lstStyle/>
        <a:p>
          <a:pPr algn="ctr"/>
          <a:r>
            <a:rPr lang="en-US" sz="1400" b="0">
              <a:solidFill>
                <a:schemeClr val="tx2"/>
              </a:solidFill>
              <a:latin typeface="Tenorite" panose="00000500000000000000" pitchFamily="2" charset="0"/>
            </a:rPr>
            <a:t>Revise Draft Corridor Plan based on input</a:t>
          </a:r>
        </a:p>
      </dgm:t>
    </dgm:pt>
    <dgm:pt modelId="{79E696B7-1906-4197-86FC-0136DFA178B8}" type="parTrans" cxnId="{AC8257B3-3CC5-4CB7-8F2E-0475536A0D2C}">
      <dgm:prSet/>
      <dgm:spPr/>
      <dgm:t>
        <a:bodyPr/>
        <a:lstStyle/>
        <a:p>
          <a:endParaRPr lang="en-US" sz="1400" b="0"/>
        </a:p>
      </dgm:t>
    </dgm:pt>
    <dgm:pt modelId="{4FAB6458-DB63-44D2-9E77-D81BC2CAFB1A}" type="sibTrans" cxnId="{AC8257B3-3CC5-4CB7-8F2E-0475536A0D2C}">
      <dgm:prSet/>
      <dgm:spPr/>
      <dgm:t>
        <a:bodyPr/>
        <a:lstStyle/>
        <a:p>
          <a:endParaRPr lang="en-US" sz="1400" b="0"/>
        </a:p>
      </dgm:t>
    </dgm:pt>
    <dgm:pt modelId="{4E96881F-72AE-4829-8347-43D46A4EB0DE}">
      <dgm:prSet custT="1"/>
      <dgm:spPr>
        <a:solidFill>
          <a:schemeClr val="bg1"/>
        </a:solidFill>
        <a:ln w="28575">
          <a:solidFill>
            <a:schemeClr val="tx1"/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n-US" sz="1400" b="0">
              <a:solidFill>
                <a:schemeClr val="tx2"/>
              </a:solidFill>
              <a:latin typeface="Tenorite" panose="00000500000000000000" pitchFamily="2" charset="0"/>
            </a:rPr>
            <a:t>Public comment period #2: </a:t>
          </a:r>
          <a:r>
            <a:rPr lang="en-US" sz="1400" b="1">
              <a:solidFill>
                <a:schemeClr val="tx2"/>
              </a:solidFill>
              <a:latin typeface="Tenorite" panose="00000500000000000000" pitchFamily="2" charset="0"/>
            </a:rPr>
            <a:t>July-August 2026</a:t>
          </a:r>
        </a:p>
      </dgm:t>
    </dgm:pt>
    <dgm:pt modelId="{081AFAC7-0709-41D4-A592-FBB45FFC9489}" type="parTrans" cxnId="{F892D831-CA1C-4A1F-8BA9-0BD7B2A5BEFE}">
      <dgm:prSet/>
      <dgm:spPr/>
      <dgm:t>
        <a:bodyPr/>
        <a:lstStyle/>
        <a:p>
          <a:endParaRPr lang="en-US" sz="1400" b="0"/>
        </a:p>
      </dgm:t>
    </dgm:pt>
    <dgm:pt modelId="{A7658E3E-549A-4DC5-A64F-6048E19BB836}" type="sibTrans" cxnId="{F892D831-CA1C-4A1F-8BA9-0BD7B2A5BEFE}">
      <dgm:prSet/>
      <dgm:spPr/>
      <dgm:t>
        <a:bodyPr/>
        <a:lstStyle/>
        <a:p>
          <a:endParaRPr lang="en-US" sz="1400" b="0"/>
        </a:p>
      </dgm:t>
    </dgm:pt>
    <dgm:pt modelId="{4BC6EB82-3A48-4612-8EE7-D9B2773A8ADE}">
      <dgm:prSet custT="1"/>
      <dgm:spPr>
        <a:solidFill>
          <a:schemeClr val="bg1"/>
        </a:solidFill>
        <a:ln w="28575">
          <a:solidFill>
            <a:schemeClr val="tx1"/>
          </a:solidFill>
          <a:prstDash val="sysDot"/>
        </a:ln>
      </dgm:spPr>
      <dgm:t>
        <a:bodyPr/>
        <a:lstStyle/>
        <a:p>
          <a:r>
            <a:rPr lang="en-US" sz="1400" b="0">
              <a:solidFill>
                <a:schemeClr val="tx2"/>
              </a:solidFill>
              <a:latin typeface="Tenorite" panose="00000500000000000000" pitchFamily="2" charset="0"/>
            </a:rPr>
            <a:t>Revise Recommended Corridor Plan based on input</a:t>
          </a:r>
        </a:p>
      </dgm:t>
    </dgm:pt>
    <dgm:pt modelId="{1EF07826-6CAC-4E5C-B621-F1818EFCFAA4}" type="parTrans" cxnId="{85C903F3-6E56-4935-AA75-C4262D5E7C76}">
      <dgm:prSet/>
      <dgm:spPr/>
      <dgm:t>
        <a:bodyPr/>
        <a:lstStyle/>
        <a:p>
          <a:endParaRPr lang="en-US" sz="1400" b="0"/>
        </a:p>
      </dgm:t>
    </dgm:pt>
    <dgm:pt modelId="{74D9ADC5-70F0-424B-90C6-89393B274DF3}" type="sibTrans" cxnId="{85C903F3-6E56-4935-AA75-C4262D5E7C76}">
      <dgm:prSet/>
      <dgm:spPr/>
      <dgm:t>
        <a:bodyPr/>
        <a:lstStyle/>
        <a:p>
          <a:endParaRPr lang="en-US" sz="1400" b="0"/>
        </a:p>
      </dgm:t>
    </dgm:pt>
    <dgm:pt modelId="{8FEC2F5F-495D-4984-86E6-2F0576563574}" type="pres">
      <dgm:prSet presAssocID="{C85D0C47-385D-4EF8-B692-AA318EE135F6}" presName="Name0" presStyleCnt="0">
        <dgm:presLayoutVars>
          <dgm:chMax val="7"/>
          <dgm:dir/>
          <dgm:animOne val="branch"/>
        </dgm:presLayoutVars>
      </dgm:prSet>
      <dgm:spPr/>
    </dgm:pt>
    <dgm:pt modelId="{EB0DFA2B-0676-42DC-A074-622FFC8493B9}" type="pres">
      <dgm:prSet presAssocID="{078840CE-4589-4BCA-B7C3-C7AA4E69CE37}" presName="parTx1" presStyleLbl="node1" presStyleIdx="0" presStyleCnt="7"/>
      <dgm:spPr/>
    </dgm:pt>
    <dgm:pt modelId="{7C9C1089-B120-45D0-815A-AFD6A21E92B1}" type="pres">
      <dgm:prSet presAssocID="{694C2785-C7F7-4981-985A-AF6EE205C25B}" presName="parTx2" presStyleLbl="node1" presStyleIdx="1" presStyleCnt="7"/>
      <dgm:spPr/>
    </dgm:pt>
    <dgm:pt modelId="{AE8C5A92-0200-4C10-97C9-CAB180E0AF6B}" type="pres">
      <dgm:prSet presAssocID="{A58B0BD4-2CF9-4A55-80CB-8F0364BF3F43}" presName="parTx3" presStyleLbl="node1" presStyleIdx="2" presStyleCnt="7"/>
      <dgm:spPr/>
    </dgm:pt>
    <dgm:pt modelId="{2D115A66-CB92-487C-B004-1CF005C33806}" type="pres">
      <dgm:prSet presAssocID="{BC3C490D-3D22-4AB7-8019-C1C21BC8B556}" presName="parTx4" presStyleLbl="node1" presStyleIdx="3" presStyleCnt="7"/>
      <dgm:spPr/>
    </dgm:pt>
    <dgm:pt modelId="{3BFDF3CE-F1B7-425D-92E9-F07011B5BE83}" type="pres">
      <dgm:prSet presAssocID="{4E96881F-72AE-4829-8347-43D46A4EB0DE}" presName="parTx5" presStyleLbl="node1" presStyleIdx="4" presStyleCnt="7"/>
      <dgm:spPr/>
    </dgm:pt>
    <dgm:pt modelId="{E1BC4E7A-8A57-4D9B-8FB7-B669D5B5F4E7}" type="pres">
      <dgm:prSet presAssocID="{4BC6EB82-3A48-4612-8EE7-D9B2773A8ADE}" presName="parTx6" presStyleLbl="node1" presStyleIdx="5" presStyleCnt="7"/>
      <dgm:spPr/>
    </dgm:pt>
    <dgm:pt modelId="{5D987E3A-CEE0-4A5C-B86D-F926C5C0313A}" type="pres">
      <dgm:prSet presAssocID="{049EDCF1-C2E1-4F66-B369-A3A344512900}" presName="parTx7" presStyleLbl="node1" presStyleIdx="6" presStyleCnt="7"/>
      <dgm:spPr/>
    </dgm:pt>
  </dgm:ptLst>
  <dgm:cxnLst>
    <dgm:cxn modelId="{9357E50A-9B1B-4AE9-AB8A-372F29600818}" srcId="{C85D0C47-385D-4EF8-B692-AA318EE135F6}" destId="{BC3C490D-3D22-4AB7-8019-C1C21BC8B556}" srcOrd="3" destOrd="0" parTransId="{E73B7463-FAA5-4DDC-A34D-AD664D036A63}" sibTransId="{13922FC5-C0B2-410E-9AAC-F0AC61445A3C}"/>
    <dgm:cxn modelId="{B7166924-F477-4994-B5FF-E9149D797263}" srcId="{C85D0C47-385D-4EF8-B692-AA318EE135F6}" destId="{049EDCF1-C2E1-4F66-B369-A3A344512900}" srcOrd="6" destOrd="0" parTransId="{F1093CE4-4A60-4CF5-920C-3CDEAE8D6330}" sibTransId="{5DB5FDCB-0367-4E82-B326-F1528D102F0D}"/>
    <dgm:cxn modelId="{F892D831-CA1C-4A1F-8BA9-0BD7B2A5BEFE}" srcId="{C85D0C47-385D-4EF8-B692-AA318EE135F6}" destId="{4E96881F-72AE-4829-8347-43D46A4EB0DE}" srcOrd="4" destOrd="0" parTransId="{081AFAC7-0709-41D4-A592-FBB45FFC9489}" sibTransId="{A7658E3E-549A-4DC5-A64F-6048E19BB836}"/>
    <dgm:cxn modelId="{E1A6FC49-F48E-4EF2-8AED-0F44C49BA881}" type="presOf" srcId="{4E96881F-72AE-4829-8347-43D46A4EB0DE}" destId="{3BFDF3CE-F1B7-425D-92E9-F07011B5BE83}" srcOrd="0" destOrd="0" presId="urn:microsoft.com/office/officeart/2009/3/layout/SubStepProcess"/>
    <dgm:cxn modelId="{7CF9AA6D-C243-49FA-B90F-1824EBA8E7EA}" type="presOf" srcId="{C85D0C47-385D-4EF8-B692-AA318EE135F6}" destId="{8FEC2F5F-495D-4984-86E6-2F0576563574}" srcOrd="0" destOrd="0" presId="urn:microsoft.com/office/officeart/2009/3/layout/SubStepProcess"/>
    <dgm:cxn modelId="{59C4C04E-C7F4-4793-ACAA-F5DABAFB5D2D}" type="presOf" srcId="{078840CE-4589-4BCA-B7C3-C7AA4E69CE37}" destId="{EB0DFA2B-0676-42DC-A074-622FFC8493B9}" srcOrd="0" destOrd="0" presId="urn:microsoft.com/office/officeart/2009/3/layout/SubStepProcess"/>
    <dgm:cxn modelId="{1BA98773-7B8C-4E14-B4A5-9C0E28717973}" type="presOf" srcId="{BC3C490D-3D22-4AB7-8019-C1C21BC8B556}" destId="{2D115A66-CB92-487C-B004-1CF005C33806}" srcOrd="0" destOrd="0" presId="urn:microsoft.com/office/officeart/2009/3/layout/SubStepProcess"/>
    <dgm:cxn modelId="{21B50993-4332-43D8-96BA-C63A03A3B1F8}" srcId="{C85D0C47-385D-4EF8-B692-AA318EE135F6}" destId="{078840CE-4589-4BCA-B7C3-C7AA4E69CE37}" srcOrd="0" destOrd="0" parTransId="{A87EE173-5F64-4F60-8B9D-860BC614A3D3}" sibTransId="{C5C168E5-F4F0-4798-96AD-E34EB1BA0DC4}"/>
    <dgm:cxn modelId="{D7ED2997-F312-4B59-9984-29790F764C71}" srcId="{C85D0C47-385D-4EF8-B692-AA318EE135F6}" destId="{694C2785-C7F7-4981-985A-AF6EE205C25B}" srcOrd="1" destOrd="0" parTransId="{64124C53-1E43-4DA8-A8BA-E01FBB32D27A}" sibTransId="{1ACD0C07-8148-4636-B4E0-A1C604EE8286}"/>
    <dgm:cxn modelId="{DBBB9FB1-08CC-4F39-A2C9-F537290F74CF}" type="presOf" srcId="{A58B0BD4-2CF9-4A55-80CB-8F0364BF3F43}" destId="{AE8C5A92-0200-4C10-97C9-CAB180E0AF6B}" srcOrd="0" destOrd="0" presId="urn:microsoft.com/office/officeart/2009/3/layout/SubStepProcess"/>
    <dgm:cxn modelId="{AC8257B3-3CC5-4CB7-8F2E-0475536A0D2C}" srcId="{C85D0C47-385D-4EF8-B692-AA318EE135F6}" destId="{A58B0BD4-2CF9-4A55-80CB-8F0364BF3F43}" srcOrd="2" destOrd="0" parTransId="{79E696B7-1906-4197-86FC-0136DFA178B8}" sibTransId="{4FAB6458-DB63-44D2-9E77-D81BC2CAFB1A}"/>
    <dgm:cxn modelId="{A37759C0-5CAC-4383-8D8C-4C863A462927}" type="presOf" srcId="{694C2785-C7F7-4981-985A-AF6EE205C25B}" destId="{7C9C1089-B120-45D0-815A-AFD6A21E92B1}" srcOrd="0" destOrd="0" presId="urn:microsoft.com/office/officeart/2009/3/layout/SubStepProcess"/>
    <dgm:cxn modelId="{FA59C7CC-971F-4F67-B333-F3C717B2BE05}" type="presOf" srcId="{049EDCF1-C2E1-4F66-B369-A3A344512900}" destId="{5D987E3A-CEE0-4A5C-B86D-F926C5C0313A}" srcOrd="0" destOrd="0" presId="urn:microsoft.com/office/officeart/2009/3/layout/SubStepProcess"/>
    <dgm:cxn modelId="{F01B8ADC-F818-4F77-8726-E1172338A02A}" type="presOf" srcId="{4BC6EB82-3A48-4612-8EE7-D9B2773A8ADE}" destId="{E1BC4E7A-8A57-4D9B-8FB7-B669D5B5F4E7}" srcOrd="0" destOrd="0" presId="urn:microsoft.com/office/officeart/2009/3/layout/SubStepProcess"/>
    <dgm:cxn modelId="{85C903F3-6E56-4935-AA75-C4262D5E7C76}" srcId="{C85D0C47-385D-4EF8-B692-AA318EE135F6}" destId="{4BC6EB82-3A48-4612-8EE7-D9B2773A8ADE}" srcOrd="5" destOrd="0" parTransId="{1EF07826-6CAC-4E5C-B621-F1818EFCFAA4}" sibTransId="{74D9ADC5-70F0-424B-90C6-89393B274DF3}"/>
    <dgm:cxn modelId="{DB82D510-FFDB-4A15-8658-5B28DD82473F}" type="presParOf" srcId="{8FEC2F5F-495D-4984-86E6-2F0576563574}" destId="{EB0DFA2B-0676-42DC-A074-622FFC8493B9}" srcOrd="0" destOrd="0" presId="urn:microsoft.com/office/officeart/2009/3/layout/SubStepProcess"/>
    <dgm:cxn modelId="{1BAC3268-7ADC-4A5C-9783-EA0C1F546083}" type="presParOf" srcId="{8FEC2F5F-495D-4984-86E6-2F0576563574}" destId="{7C9C1089-B120-45D0-815A-AFD6A21E92B1}" srcOrd="1" destOrd="0" presId="urn:microsoft.com/office/officeart/2009/3/layout/SubStepProcess"/>
    <dgm:cxn modelId="{3468EEF3-CE0B-46E5-9F32-071A602B25AE}" type="presParOf" srcId="{8FEC2F5F-495D-4984-86E6-2F0576563574}" destId="{AE8C5A92-0200-4C10-97C9-CAB180E0AF6B}" srcOrd="2" destOrd="0" presId="urn:microsoft.com/office/officeart/2009/3/layout/SubStepProcess"/>
    <dgm:cxn modelId="{4E71B221-DC13-4717-A43F-B6D84488B5E7}" type="presParOf" srcId="{8FEC2F5F-495D-4984-86E6-2F0576563574}" destId="{2D115A66-CB92-487C-B004-1CF005C33806}" srcOrd="3" destOrd="0" presId="urn:microsoft.com/office/officeart/2009/3/layout/SubStepProcess"/>
    <dgm:cxn modelId="{C8078A27-3A3F-4389-A158-2F1C86C922D0}" type="presParOf" srcId="{8FEC2F5F-495D-4984-86E6-2F0576563574}" destId="{3BFDF3CE-F1B7-425D-92E9-F07011B5BE83}" srcOrd="4" destOrd="0" presId="urn:microsoft.com/office/officeart/2009/3/layout/SubStepProcess"/>
    <dgm:cxn modelId="{D829F070-CB79-49D0-A24D-42F405147FEF}" type="presParOf" srcId="{8FEC2F5F-495D-4984-86E6-2F0576563574}" destId="{E1BC4E7A-8A57-4D9B-8FB7-B669D5B5F4E7}" srcOrd="5" destOrd="0" presId="urn:microsoft.com/office/officeart/2009/3/layout/SubStepProcess"/>
    <dgm:cxn modelId="{108F60EF-5FEF-4DFC-B669-2826B9E7E384}" type="presParOf" srcId="{8FEC2F5F-495D-4984-86E6-2F0576563574}" destId="{5D987E3A-CEE0-4A5C-B86D-F926C5C0313A}" srcOrd="6" destOrd="0" presId="urn:microsoft.com/office/officeart/2009/3/layout/SubSte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B163CF-430E-4227-B290-303724972C36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EB64D4-85B9-48BB-8774-65A4C8927A45}">
      <dgm:prSet/>
      <dgm:spPr/>
      <dgm:t>
        <a:bodyPr/>
        <a:lstStyle/>
        <a:p>
          <a:r>
            <a:rPr lang="en-US"/>
            <a:t>H Line corridor map</a:t>
          </a:r>
        </a:p>
      </dgm:t>
    </dgm:pt>
    <dgm:pt modelId="{B6B47AA7-7BDC-4689-9254-E9D497726A6A}" type="parTrans" cxnId="{13B7C92E-A116-4BAD-807A-8F34B3EF3619}">
      <dgm:prSet/>
      <dgm:spPr/>
      <dgm:t>
        <a:bodyPr/>
        <a:lstStyle/>
        <a:p>
          <a:endParaRPr lang="en-US"/>
        </a:p>
      </dgm:t>
    </dgm:pt>
    <dgm:pt modelId="{ABC9ED86-6A27-4FF7-9ABF-CCC8F0F8E67D}" type="sibTrans" cxnId="{13B7C92E-A116-4BAD-807A-8F34B3EF3619}">
      <dgm:prSet/>
      <dgm:spPr/>
      <dgm:t>
        <a:bodyPr/>
        <a:lstStyle/>
        <a:p>
          <a:endParaRPr lang="en-US"/>
        </a:p>
      </dgm:t>
    </dgm:pt>
    <dgm:pt modelId="{27DE784A-CA7E-4F7E-8A18-A53B7223B4A9}">
      <dgm:prSet/>
      <dgm:spPr/>
      <dgm:t>
        <a:bodyPr/>
        <a:lstStyle/>
        <a:p>
          <a:r>
            <a:rPr lang="en-US"/>
            <a:t>METRO Network map</a:t>
          </a:r>
        </a:p>
      </dgm:t>
    </dgm:pt>
    <dgm:pt modelId="{E112180D-F581-48A2-9AD0-5ABC9C5C9165}" type="parTrans" cxnId="{BE6D6B8F-ACDA-4001-BA03-6EF03E626F68}">
      <dgm:prSet/>
      <dgm:spPr/>
      <dgm:t>
        <a:bodyPr/>
        <a:lstStyle/>
        <a:p>
          <a:endParaRPr lang="en-US"/>
        </a:p>
      </dgm:t>
    </dgm:pt>
    <dgm:pt modelId="{134F6774-D4FC-4716-8B8D-99BEC418B084}" type="sibTrans" cxnId="{BE6D6B8F-ACDA-4001-BA03-6EF03E626F68}">
      <dgm:prSet/>
      <dgm:spPr/>
      <dgm:t>
        <a:bodyPr/>
        <a:lstStyle/>
        <a:p>
          <a:endParaRPr lang="en-US"/>
        </a:p>
      </dgm:t>
    </dgm:pt>
    <dgm:pt modelId="{22D10626-9ECA-47D8-AE2D-04BAA0C8FC57}">
      <dgm:prSet/>
      <dgm:spPr/>
      <dgm:t>
        <a:bodyPr/>
        <a:lstStyle/>
        <a:p>
          <a:r>
            <a:rPr lang="en-US"/>
            <a:t>One Pagers</a:t>
          </a:r>
        </a:p>
      </dgm:t>
    </dgm:pt>
    <dgm:pt modelId="{905FAF0E-3290-420A-ADFA-F396BB4DB371}" type="parTrans" cxnId="{D6A01AD7-5169-4FBD-925B-2C4B146559D8}">
      <dgm:prSet/>
      <dgm:spPr/>
      <dgm:t>
        <a:bodyPr/>
        <a:lstStyle/>
        <a:p>
          <a:endParaRPr lang="en-US"/>
        </a:p>
      </dgm:t>
    </dgm:pt>
    <dgm:pt modelId="{E0B60D80-C717-4DAC-B56A-BD45D105E4DF}" type="sibTrans" cxnId="{D6A01AD7-5169-4FBD-925B-2C4B146559D8}">
      <dgm:prSet/>
      <dgm:spPr/>
      <dgm:t>
        <a:bodyPr/>
        <a:lstStyle/>
        <a:p>
          <a:endParaRPr lang="en-US"/>
        </a:p>
      </dgm:t>
    </dgm:pt>
    <dgm:pt modelId="{EF50CF83-AD95-4641-A5FF-E5399A587E3A}">
      <dgm:prSet/>
      <dgm:spPr/>
      <dgm:t>
        <a:bodyPr/>
        <a:lstStyle/>
        <a:p>
          <a:r>
            <a:rPr lang="en-US"/>
            <a:t>Videos</a:t>
          </a:r>
        </a:p>
      </dgm:t>
    </dgm:pt>
    <dgm:pt modelId="{3CB7BFA3-C9EF-4D69-89F6-5DCDABDB8A2E}" type="parTrans" cxnId="{961444DA-CE21-4831-B801-6E296C2172F6}">
      <dgm:prSet/>
      <dgm:spPr/>
      <dgm:t>
        <a:bodyPr/>
        <a:lstStyle/>
        <a:p>
          <a:endParaRPr lang="en-US"/>
        </a:p>
      </dgm:t>
    </dgm:pt>
    <dgm:pt modelId="{92F203F6-0313-4786-AC56-58611BD64246}" type="sibTrans" cxnId="{961444DA-CE21-4831-B801-6E296C2172F6}">
      <dgm:prSet/>
      <dgm:spPr/>
      <dgm:t>
        <a:bodyPr/>
        <a:lstStyle/>
        <a:p>
          <a:endParaRPr lang="en-US"/>
        </a:p>
      </dgm:t>
    </dgm:pt>
    <dgm:pt modelId="{BCF12FD4-1CFE-49BA-BA99-C33327306C40}">
      <dgm:prSet/>
      <dgm:spPr/>
      <dgm:t>
        <a:bodyPr/>
        <a:lstStyle/>
        <a:p>
          <a:r>
            <a:rPr lang="en-US"/>
            <a:t>Mailers</a:t>
          </a:r>
        </a:p>
      </dgm:t>
    </dgm:pt>
    <dgm:pt modelId="{245CEA94-9144-4AA8-AAE6-15A978495B95}" type="parTrans" cxnId="{5357AE64-7528-4436-8057-A2C67DD0AE7C}">
      <dgm:prSet/>
      <dgm:spPr/>
      <dgm:t>
        <a:bodyPr/>
        <a:lstStyle/>
        <a:p>
          <a:endParaRPr lang="en-US"/>
        </a:p>
      </dgm:t>
    </dgm:pt>
    <dgm:pt modelId="{8758E87F-DC22-4AAD-A247-C04F85635D39}" type="sibTrans" cxnId="{5357AE64-7528-4436-8057-A2C67DD0AE7C}">
      <dgm:prSet/>
      <dgm:spPr/>
      <dgm:t>
        <a:bodyPr/>
        <a:lstStyle/>
        <a:p>
          <a:endParaRPr lang="en-US"/>
        </a:p>
      </dgm:t>
    </dgm:pt>
    <dgm:pt modelId="{F6D2464D-D2A0-41A6-A551-55CECD4FEDA8}">
      <dgm:prSet/>
      <dgm:spPr/>
      <dgm:t>
        <a:bodyPr/>
        <a:lstStyle/>
        <a:p>
          <a:r>
            <a:rPr lang="en-US"/>
            <a:t>Flyers </a:t>
          </a:r>
        </a:p>
      </dgm:t>
    </dgm:pt>
    <dgm:pt modelId="{C7705512-7934-4051-8907-D89E8880E235}" type="parTrans" cxnId="{8E88298A-64C1-4C86-9502-0F4AC1ED63B7}">
      <dgm:prSet/>
      <dgm:spPr/>
      <dgm:t>
        <a:bodyPr/>
        <a:lstStyle/>
        <a:p>
          <a:endParaRPr lang="en-US"/>
        </a:p>
      </dgm:t>
    </dgm:pt>
    <dgm:pt modelId="{8EB50993-F0FF-48B5-8D7B-6FEFF8314833}" type="sibTrans" cxnId="{8E88298A-64C1-4C86-9502-0F4AC1ED63B7}">
      <dgm:prSet/>
      <dgm:spPr/>
      <dgm:t>
        <a:bodyPr/>
        <a:lstStyle/>
        <a:p>
          <a:endParaRPr lang="en-US"/>
        </a:p>
      </dgm:t>
    </dgm:pt>
    <dgm:pt modelId="{E67C3645-1C07-4347-9D81-A951AFC21339}">
      <dgm:prSet/>
      <dgm:spPr/>
      <dgm:t>
        <a:bodyPr/>
        <a:lstStyle/>
        <a:p>
          <a:r>
            <a:rPr lang="en-US"/>
            <a:t>Presentations</a:t>
          </a:r>
        </a:p>
      </dgm:t>
    </dgm:pt>
    <dgm:pt modelId="{D5CD45D5-4428-4873-8763-8E295176E352}" type="parTrans" cxnId="{C43B11DA-C1E9-4273-99C7-61AB49F8C8A5}">
      <dgm:prSet/>
      <dgm:spPr/>
      <dgm:t>
        <a:bodyPr/>
        <a:lstStyle/>
        <a:p>
          <a:endParaRPr lang="en-US"/>
        </a:p>
      </dgm:t>
    </dgm:pt>
    <dgm:pt modelId="{F31BC23B-123A-40BE-A82C-8DFCEC4668F3}" type="sibTrans" cxnId="{C43B11DA-C1E9-4273-99C7-61AB49F8C8A5}">
      <dgm:prSet/>
      <dgm:spPr/>
      <dgm:t>
        <a:bodyPr/>
        <a:lstStyle/>
        <a:p>
          <a:endParaRPr lang="en-US"/>
        </a:p>
      </dgm:t>
    </dgm:pt>
    <dgm:pt modelId="{176CE566-3F4B-4CDC-ABA1-41B517C1F922}">
      <dgm:prSet/>
      <dgm:spPr/>
      <dgm:t>
        <a:bodyPr/>
        <a:lstStyle/>
        <a:p>
          <a:r>
            <a:rPr lang="en-US"/>
            <a:t>Newsletters</a:t>
          </a:r>
        </a:p>
      </dgm:t>
    </dgm:pt>
    <dgm:pt modelId="{DBAE1B32-CD89-443D-9BB0-3CD5D0356928}" type="parTrans" cxnId="{5BD3A6FD-B50C-4758-897B-96A629283A22}">
      <dgm:prSet/>
      <dgm:spPr/>
      <dgm:t>
        <a:bodyPr/>
        <a:lstStyle/>
        <a:p>
          <a:endParaRPr lang="en-US"/>
        </a:p>
      </dgm:t>
    </dgm:pt>
    <dgm:pt modelId="{8EAA841E-2438-41A0-B2D6-674D960F8FBE}" type="sibTrans" cxnId="{5BD3A6FD-B50C-4758-897B-96A629283A22}">
      <dgm:prSet/>
      <dgm:spPr/>
      <dgm:t>
        <a:bodyPr/>
        <a:lstStyle/>
        <a:p>
          <a:endParaRPr lang="en-US"/>
        </a:p>
      </dgm:t>
    </dgm:pt>
    <dgm:pt modelId="{6D3CE5FF-34A9-4AEA-8FC5-B5314A4DF336}">
      <dgm:prSet/>
      <dgm:spPr/>
      <dgm:t>
        <a:bodyPr/>
        <a:lstStyle/>
        <a:p>
          <a:r>
            <a:rPr lang="en-US"/>
            <a:t>Email Campaigns</a:t>
          </a:r>
        </a:p>
      </dgm:t>
    </dgm:pt>
    <dgm:pt modelId="{E0E09B91-F9EF-4FE3-B4ED-22FDB8334A05}" type="parTrans" cxnId="{1BB6B318-4C92-4D40-AB2B-CF9C789D47AE}">
      <dgm:prSet/>
      <dgm:spPr/>
      <dgm:t>
        <a:bodyPr/>
        <a:lstStyle/>
        <a:p>
          <a:endParaRPr lang="en-US"/>
        </a:p>
      </dgm:t>
    </dgm:pt>
    <dgm:pt modelId="{7D9BB30F-9A1C-443C-AA06-DAEBE48436A6}" type="sibTrans" cxnId="{1BB6B318-4C92-4D40-AB2B-CF9C789D47AE}">
      <dgm:prSet/>
      <dgm:spPr/>
      <dgm:t>
        <a:bodyPr/>
        <a:lstStyle/>
        <a:p>
          <a:endParaRPr lang="en-US"/>
        </a:p>
      </dgm:t>
    </dgm:pt>
    <dgm:pt modelId="{11A2B839-E914-4BB7-866B-1AC3332E1CD3}">
      <dgm:prSet/>
      <dgm:spPr/>
      <dgm:t>
        <a:bodyPr/>
        <a:lstStyle/>
        <a:p>
          <a:r>
            <a:rPr lang="en-US"/>
            <a:t>Project Website</a:t>
          </a:r>
        </a:p>
      </dgm:t>
    </dgm:pt>
    <dgm:pt modelId="{738C2644-A263-4452-84D5-ECE04EB783AC}" type="parTrans" cxnId="{E66E1015-9B9F-4B5A-8A6B-FE8DBDC8C9AE}">
      <dgm:prSet/>
      <dgm:spPr/>
      <dgm:t>
        <a:bodyPr/>
        <a:lstStyle/>
        <a:p>
          <a:endParaRPr lang="en-US"/>
        </a:p>
      </dgm:t>
    </dgm:pt>
    <dgm:pt modelId="{90EBC5FB-EE76-4B66-B2C6-926190DC0AE4}" type="sibTrans" cxnId="{E66E1015-9B9F-4B5A-8A6B-FE8DBDC8C9AE}">
      <dgm:prSet/>
      <dgm:spPr/>
      <dgm:t>
        <a:bodyPr/>
        <a:lstStyle/>
        <a:p>
          <a:endParaRPr lang="en-US"/>
        </a:p>
      </dgm:t>
    </dgm:pt>
    <dgm:pt modelId="{068404F9-5AD7-42B8-89CA-57550BD5690F}">
      <dgm:prSet/>
      <dgm:spPr/>
      <dgm:t>
        <a:bodyPr/>
        <a:lstStyle/>
        <a:p>
          <a:r>
            <a:rPr lang="en-US"/>
            <a:t>Rider Alerts</a:t>
          </a:r>
        </a:p>
      </dgm:t>
    </dgm:pt>
    <dgm:pt modelId="{FD454401-EFDC-481E-B771-E3EE6E2E6034}" type="parTrans" cxnId="{03F21BE7-75A7-4D33-9539-9C09309D28BD}">
      <dgm:prSet/>
      <dgm:spPr/>
      <dgm:t>
        <a:bodyPr/>
        <a:lstStyle/>
        <a:p>
          <a:endParaRPr lang="en-US"/>
        </a:p>
      </dgm:t>
    </dgm:pt>
    <dgm:pt modelId="{A91DC648-F512-48A9-9816-F0257F8E136B}" type="sibTrans" cxnId="{03F21BE7-75A7-4D33-9539-9C09309D28BD}">
      <dgm:prSet/>
      <dgm:spPr/>
      <dgm:t>
        <a:bodyPr/>
        <a:lstStyle/>
        <a:p>
          <a:endParaRPr lang="en-US"/>
        </a:p>
      </dgm:t>
    </dgm:pt>
    <dgm:pt modelId="{AD3C3E23-B139-494F-82A2-033537BDFFA3}" type="pres">
      <dgm:prSet presAssocID="{4FB163CF-430E-4227-B290-303724972C36}" presName="diagram" presStyleCnt="0">
        <dgm:presLayoutVars>
          <dgm:dir/>
          <dgm:resizeHandles val="exact"/>
        </dgm:presLayoutVars>
      </dgm:prSet>
      <dgm:spPr/>
    </dgm:pt>
    <dgm:pt modelId="{30D89B00-C32E-446A-9EAB-24E734A11B1E}" type="pres">
      <dgm:prSet presAssocID="{DDEB64D4-85B9-48BB-8774-65A4C8927A45}" presName="node" presStyleLbl="node1" presStyleIdx="0" presStyleCnt="11">
        <dgm:presLayoutVars>
          <dgm:bulletEnabled val="1"/>
        </dgm:presLayoutVars>
      </dgm:prSet>
      <dgm:spPr/>
    </dgm:pt>
    <dgm:pt modelId="{BAB45BC0-9834-4A1A-A682-AC03501A0747}" type="pres">
      <dgm:prSet presAssocID="{ABC9ED86-6A27-4FF7-9ABF-CCC8F0F8E67D}" presName="sibTrans" presStyleCnt="0"/>
      <dgm:spPr/>
    </dgm:pt>
    <dgm:pt modelId="{D4A0E0C2-E797-4B14-BC17-D2E92DAE43B2}" type="pres">
      <dgm:prSet presAssocID="{27DE784A-CA7E-4F7E-8A18-A53B7223B4A9}" presName="node" presStyleLbl="node1" presStyleIdx="1" presStyleCnt="11">
        <dgm:presLayoutVars>
          <dgm:bulletEnabled val="1"/>
        </dgm:presLayoutVars>
      </dgm:prSet>
      <dgm:spPr/>
    </dgm:pt>
    <dgm:pt modelId="{CBEB358C-6889-4664-9703-D9DAF0388BAE}" type="pres">
      <dgm:prSet presAssocID="{134F6774-D4FC-4716-8B8D-99BEC418B084}" presName="sibTrans" presStyleCnt="0"/>
      <dgm:spPr/>
    </dgm:pt>
    <dgm:pt modelId="{BB6CF98D-8DFC-4E3C-8169-50F801AE02AD}" type="pres">
      <dgm:prSet presAssocID="{22D10626-9ECA-47D8-AE2D-04BAA0C8FC57}" presName="node" presStyleLbl="node1" presStyleIdx="2" presStyleCnt="11">
        <dgm:presLayoutVars>
          <dgm:bulletEnabled val="1"/>
        </dgm:presLayoutVars>
      </dgm:prSet>
      <dgm:spPr/>
    </dgm:pt>
    <dgm:pt modelId="{FF800150-4696-4710-91BC-2069276496F9}" type="pres">
      <dgm:prSet presAssocID="{E0B60D80-C717-4DAC-B56A-BD45D105E4DF}" presName="sibTrans" presStyleCnt="0"/>
      <dgm:spPr/>
    </dgm:pt>
    <dgm:pt modelId="{926C981C-7AD1-4797-B03D-14A1EFB9438D}" type="pres">
      <dgm:prSet presAssocID="{EF50CF83-AD95-4641-A5FF-E5399A587E3A}" presName="node" presStyleLbl="node1" presStyleIdx="3" presStyleCnt="11">
        <dgm:presLayoutVars>
          <dgm:bulletEnabled val="1"/>
        </dgm:presLayoutVars>
      </dgm:prSet>
      <dgm:spPr/>
    </dgm:pt>
    <dgm:pt modelId="{AEDF8675-DB31-4ED4-95B5-2026003729AF}" type="pres">
      <dgm:prSet presAssocID="{92F203F6-0313-4786-AC56-58611BD64246}" presName="sibTrans" presStyleCnt="0"/>
      <dgm:spPr/>
    </dgm:pt>
    <dgm:pt modelId="{7CF50F10-0E28-4C99-8B58-22AF51F981DB}" type="pres">
      <dgm:prSet presAssocID="{BCF12FD4-1CFE-49BA-BA99-C33327306C40}" presName="node" presStyleLbl="node1" presStyleIdx="4" presStyleCnt="11">
        <dgm:presLayoutVars>
          <dgm:bulletEnabled val="1"/>
        </dgm:presLayoutVars>
      </dgm:prSet>
      <dgm:spPr/>
    </dgm:pt>
    <dgm:pt modelId="{A7FF4135-2C60-42B9-BFA9-AEADBEAA46C2}" type="pres">
      <dgm:prSet presAssocID="{8758E87F-DC22-4AAD-A247-C04F85635D39}" presName="sibTrans" presStyleCnt="0"/>
      <dgm:spPr/>
    </dgm:pt>
    <dgm:pt modelId="{060D49BA-6E50-4BD6-912F-1C47B2D693BF}" type="pres">
      <dgm:prSet presAssocID="{F6D2464D-D2A0-41A6-A551-55CECD4FEDA8}" presName="node" presStyleLbl="node1" presStyleIdx="5" presStyleCnt="11">
        <dgm:presLayoutVars>
          <dgm:bulletEnabled val="1"/>
        </dgm:presLayoutVars>
      </dgm:prSet>
      <dgm:spPr/>
    </dgm:pt>
    <dgm:pt modelId="{B8DC4DB8-9771-4F1C-B3FF-47C3B29B132E}" type="pres">
      <dgm:prSet presAssocID="{8EB50993-F0FF-48B5-8D7B-6FEFF8314833}" presName="sibTrans" presStyleCnt="0"/>
      <dgm:spPr/>
    </dgm:pt>
    <dgm:pt modelId="{DC66122C-197C-4F43-B89D-FA515353AFF4}" type="pres">
      <dgm:prSet presAssocID="{E67C3645-1C07-4347-9D81-A951AFC21339}" presName="node" presStyleLbl="node1" presStyleIdx="6" presStyleCnt="11">
        <dgm:presLayoutVars>
          <dgm:bulletEnabled val="1"/>
        </dgm:presLayoutVars>
      </dgm:prSet>
      <dgm:spPr/>
    </dgm:pt>
    <dgm:pt modelId="{97CF51B3-45A3-4C85-B98D-13ED13F3A402}" type="pres">
      <dgm:prSet presAssocID="{F31BC23B-123A-40BE-A82C-8DFCEC4668F3}" presName="sibTrans" presStyleCnt="0"/>
      <dgm:spPr/>
    </dgm:pt>
    <dgm:pt modelId="{8B936585-D5E0-4E67-86C8-6FFDB400C54F}" type="pres">
      <dgm:prSet presAssocID="{176CE566-3F4B-4CDC-ABA1-41B517C1F922}" presName="node" presStyleLbl="node1" presStyleIdx="7" presStyleCnt="11">
        <dgm:presLayoutVars>
          <dgm:bulletEnabled val="1"/>
        </dgm:presLayoutVars>
      </dgm:prSet>
      <dgm:spPr/>
    </dgm:pt>
    <dgm:pt modelId="{823B392B-5CF7-40E9-8712-A3229E05DFBB}" type="pres">
      <dgm:prSet presAssocID="{8EAA841E-2438-41A0-B2D6-674D960F8FBE}" presName="sibTrans" presStyleCnt="0"/>
      <dgm:spPr/>
    </dgm:pt>
    <dgm:pt modelId="{E9030AEA-3888-440E-88EB-0F73237F1BB6}" type="pres">
      <dgm:prSet presAssocID="{6D3CE5FF-34A9-4AEA-8FC5-B5314A4DF336}" presName="node" presStyleLbl="node1" presStyleIdx="8" presStyleCnt="11">
        <dgm:presLayoutVars>
          <dgm:bulletEnabled val="1"/>
        </dgm:presLayoutVars>
      </dgm:prSet>
      <dgm:spPr/>
    </dgm:pt>
    <dgm:pt modelId="{53FC48D2-294D-40DD-A38D-3601591CB435}" type="pres">
      <dgm:prSet presAssocID="{7D9BB30F-9A1C-443C-AA06-DAEBE48436A6}" presName="sibTrans" presStyleCnt="0"/>
      <dgm:spPr/>
    </dgm:pt>
    <dgm:pt modelId="{B7ACBAF1-02C6-4BDD-857C-3DD3B7E5811A}" type="pres">
      <dgm:prSet presAssocID="{11A2B839-E914-4BB7-866B-1AC3332E1CD3}" presName="node" presStyleLbl="node1" presStyleIdx="9" presStyleCnt="11">
        <dgm:presLayoutVars>
          <dgm:bulletEnabled val="1"/>
        </dgm:presLayoutVars>
      </dgm:prSet>
      <dgm:spPr/>
    </dgm:pt>
    <dgm:pt modelId="{91654A82-1664-405A-8F9E-515F33B4EC59}" type="pres">
      <dgm:prSet presAssocID="{90EBC5FB-EE76-4B66-B2C6-926190DC0AE4}" presName="sibTrans" presStyleCnt="0"/>
      <dgm:spPr/>
    </dgm:pt>
    <dgm:pt modelId="{46DB9911-4D8A-4895-9543-7211662BFEF0}" type="pres">
      <dgm:prSet presAssocID="{068404F9-5AD7-42B8-89CA-57550BD5690F}" presName="node" presStyleLbl="node1" presStyleIdx="10" presStyleCnt="11">
        <dgm:presLayoutVars>
          <dgm:bulletEnabled val="1"/>
        </dgm:presLayoutVars>
      </dgm:prSet>
      <dgm:spPr/>
    </dgm:pt>
  </dgm:ptLst>
  <dgm:cxnLst>
    <dgm:cxn modelId="{E66E1015-9B9F-4B5A-8A6B-FE8DBDC8C9AE}" srcId="{4FB163CF-430E-4227-B290-303724972C36}" destId="{11A2B839-E914-4BB7-866B-1AC3332E1CD3}" srcOrd="9" destOrd="0" parTransId="{738C2644-A263-4452-84D5-ECE04EB783AC}" sibTransId="{90EBC5FB-EE76-4B66-B2C6-926190DC0AE4}"/>
    <dgm:cxn modelId="{1BB6B318-4C92-4D40-AB2B-CF9C789D47AE}" srcId="{4FB163CF-430E-4227-B290-303724972C36}" destId="{6D3CE5FF-34A9-4AEA-8FC5-B5314A4DF336}" srcOrd="8" destOrd="0" parTransId="{E0E09B91-F9EF-4FE3-B4ED-22FDB8334A05}" sibTransId="{7D9BB30F-9A1C-443C-AA06-DAEBE48436A6}"/>
    <dgm:cxn modelId="{FF508822-614C-4BBC-9B4B-D8F76ED785EA}" type="presOf" srcId="{BCF12FD4-1CFE-49BA-BA99-C33327306C40}" destId="{7CF50F10-0E28-4C99-8B58-22AF51F981DB}" srcOrd="0" destOrd="0" presId="urn:microsoft.com/office/officeart/2005/8/layout/default"/>
    <dgm:cxn modelId="{13B7C92E-A116-4BAD-807A-8F34B3EF3619}" srcId="{4FB163CF-430E-4227-B290-303724972C36}" destId="{DDEB64D4-85B9-48BB-8774-65A4C8927A45}" srcOrd="0" destOrd="0" parTransId="{B6B47AA7-7BDC-4689-9254-E9D497726A6A}" sibTransId="{ABC9ED86-6A27-4FF7-9ABF-CCC8F0F8E67D}"/>
    <dgm:cxn modelId="{94669540-1D56-49E4-9ED0-13C4639E8F35}" type="presOf" srcId="{6D3CE5FF-34A9-4AEA-8FC5-B5314A4DF336}" destId="{E9030AEA-3888-440E-88EB-0F73237F1BB6}" srcOrd="0" destOrd="0" presId="urn:microsoft.com/office/officeart/2005/8/layout/default"/>
    <dgm:cxn modelId="{5357AE64-7528-4436-8057-A2C67DD0AE7C}" srcId="{4FB163CF-430E-4227-B290-303724972C36}" destId="{BCF12FD4-1CFE-49BA-BA99-C33327306C40}" srcOrd="4" destOrd="0" parTransId="{245CEA94-9144-4AA8-AAE6-15A978495B95}" sibTransId="{8758E87F-DC22-4AAD-A247-C04F85635D39}"/>
    <dgm:cxn modelId="{0E55F747-F595-4142-AD3F-DCCA686F020B}" type="presOf" srcId="{27DE784A-CA7E-4F7E-8A18-A53B7223B4A9}" destId="{D4A0E0C2-E797-4B14-BC17-D2E92DAE43B2}" srcOrd="0" destOrd="0" presId="urn:microsoft.com/office/officeart/2005/8/layout/default"/>
    <dgm:cxn modelId="{60856A52-C1CD-4696-9193-51C326C2D506}" type="presOf" srcId="{EF50CF83-AD95-4641-A5FF-E5399A587E3A}" destId="{926C981C-7AD1-4797-B03D-14A1EFB9438D}" srcOrd="0" destOrd="0" presId="urn:microsoft.com/office/officeart/2005/8/layout/default"/>
    <dgm:cxn modelId="{1D3FD054-3326-42A6-8E37-62029145D224}" type="presOf" srcId="{176CE566-3F4B-4CDC-ABA1-41B517C1F922}" destId="{8B936585-D5E0-4E67-86C8-6FFDB400C54F}" srcOrd="0" destOrd="0" presId="urn:microsoft.com/office/officeart/2005/8/layout/default"/>
    <dgm:cxn modelId="{2250A356-C7AB-4055-AAB0-115634776D00}" type="presOf" srcId="{4FB163CF-430E-4227-B290-303724972C36}" destId="{AD3C3E23-B139-494F-82A2-033537BDFFA3}" srcOrd="0" destOrd="0" presId="urn:microsoft.com/office/officeart/2005/8/layout/default"/>
    <dgm:cxn modelId="{0A6B1F79-3344-480B-A687-2D414F57BF72}" type="presOf" srcId="{E67C3645-1C07-4347-9D81-A951AFC21339}" destId="{DC66122C-197C-4F43-B89D-FA515353AFF4}" srcOrd="0" destOrd="0" presId="urn:microsoft.com/office/officeart/2005/8/layout/default"/>
    <dgm:cxn modelId="{08CF4A7A-FFBE-4BE0-929D-A6933DFC0223}" type="presOf" srcId="{F6D2464D-D2A0-41A6-A551-55CECD4FEDA8}" destId="{060D49BA-6E50-4BD6-912F-1C47B2D693BF}" srcOrd="0" destOrd="0" presId="urn:microsoft.com/office/officeart/2005/8/layout/default"/>
    <dgm:cxn modelId="{8E88298A-64C1-4C86-9502-0F4AC1ED63B7}" srcId="{4FB163CF-430E-4227-B290-303724972C36}" destId="{F6D2464D-D2A0-41A6-A551-55CECD4FEDA8}" srcOrd="5" destOrd="0" parTransId="{C7705512-7934-4051-8907-D89E8880E235}" sibTransId="{8EB50993-F0FF-48B5-8D7B-6FEFF8314833}"/>
    <dgm:cxn modelId="{BE6D6B8F-ACDA-4001-BA03-6EF03E626F68}" srcId="{4FB163CF-430E-4227-B290-303724972C36}" destId="{27DE784A-CA7E-4F7E-8A18-A53B7223B4A9}" srcOrd="1" destOrd="0" parTransId="{E112180D-F581-48A2-9AD0-5ABC9C5C9165}" sibTransId="{134F6774-D4FC-4716-8B8D-99BEC418B084}"/>
    <dgm:cxn modelId="{22F710A1-A7A0-47B0-8ED7-2AC939874F3A}" type="presOf" srcId="{22D10626-9ECA-47D8-AE2D-04BAA0C8FC57}" destId="{BB6CF98D-8DFC-4E3C-8169-50F801AE02AD}" srcOrd="0" destOrd="0" presId="urn:microsoft.com/office/officeart/2005/8/layout/default"/>
    <dgm:cxn modelId="{001DADA6-2D28-4045-9769-A4A3B9FD757F}" type="presOf" srcId="{068404F9-5AD7-42B8-89CA-57550BD5690F}" destId="{46DB9911-4D8A-4895-9543-7211662BFEF0}" srcOrd="0" destOrd="0" presId="urn:microsoft.com/office/officeart/2005/8/layout/default"/>
    <dgm:cxn modelId="{A0E2E6D1-D6BA-42A8-83AB-218C1EA8DDF1}" type="presOf" srcId="{DDEB64D4-85B9-48BB-8774-65A4C8927A45}" destId="{30D89B00-C32E-446A-9EAB-24E734A11B1E}" srcOrd="0" destOrd="0" presId="urn:microsoft.com/office/officeart/2005/8/layout/default"/>
    <dgm:cxn modelId="{D6A01AD7-5169-4FBD-925B-2C4B146559D8}" srcId="{4FB163CF-430E-4227-B290-303724972C36}" destId="{22D10626-9ECA-47D8-AE2D-04BAA0C8FC57}" srcOrd="2" destOrd="0" parTransId="{905FAF0E-3290-420A-ADFA-F396BB4DB371}" sibTransId="{E0B60D80-C717-4DAC-B56A-BD45D105E4DF}"/>
    <dgm:cxn modelId="{C43B11DA-C1E9-4273-99C7-61AB49F8C8A5}" srcId="{4FB163CF-430E-4227-B290-303724972C36}" destId="{E67C3645-1C07-4347-9D81-A951AFC21339}" srcOrd="6" destOrd="0" parTransId="{D5CD45D5-4428-4873-8763-8E295176E352}" sibTransId="{F31BC23B-123A-40BE-A82C-8DFCEC4668F3}"/>
    <dgm:cxn modelId="{961444DA-CE21-4831-B801-6E296C2172F6}" srcId="{4FB163CF-430E-4227-B290-303724972C36}" destId="{EF50CF83-AD95-4641-A5FF-E5399A587E3A}" srcOrd="3" destOrd="0" parTransId="{3CB7BFA3-C9EF-4D69-89F6-5DCDABDB8A2E}" sibTransId="{92F203F6-0313-4786-AC56-58611BD64246}"/>
    <dgm:cxn modelId="{BB4E4BDD-FFCA-4AF6-9934-AB650BD982A4}" type="presOf" srcId="{11A2B839-E914-4BB7-866B-1AC3332E1CD3}" destId="{B7ACBAF1-02C6-4BDD-857C-3DD3B7E5811A}" srcOrd="0" destOrd="0" presId="urn:microsoft.com/office/officeart/2005/8/layout/default"/>
    <dgm:cxn modelId="{03F21BE7-75A7-4D33-9539-9C09309D28BD}" srcId="{4FB163CF-430E-4227-B290-303724972C36}" destId="{068404F9-5AD7-42B8-89CA-57550BD5690F}" srcOrd="10" destOrd="0" parTransId="{FD454401-EFDC-481E-B771-E3EE6E2E6034}" sibTransId="{A91DC648-F512-48A9-9816-F0257F8E136B}"/>
    <dgm:cxn modelId="{5BD3A6FD-B50C-4758-897B-96A629283A22}" srcId="{4FB163CF-430E-4227-B290-303724972C36}" destId="{176CE566-3F4B-4CDC-ABA1-41B517C1F922}" srcOrd="7" destOrd="0" parTransId="{DBAE1B32-CD89-443D-9BB0-3CD5D0356928}" sibTransId="{8EAA841E-2438-41A0-B2D6-674D960F8FBE}"/>
    <dgm:cxn modelId="{6BA6930C-4454-4C8C-9BF0-67DBD7303FEB}" type="presParOf" srcId="{AD3C3E23-B139-494F-82A2-033537BDFFA3}" destId="{30D89B00-C32E-446A-9EAB-24E734A11B1E}" srcOrd="0" destOrd="0" presId="urn:microsoft.com/office/officeart/2005/8/layout/default"/>
    <dgm:cxn modelId="{06D6E810-2B22-498C-AB86-F6B7E1C95C72}" type="presParOf" srcId="{AD3C3E23-B139-494F-82A2-033537BDFFA3}" destId="{BAB45BC0-9834-4A1A-A682-AC03501A0747}" srcOrd="1" destOrd="0" presId="urn:microsoft.com/office/officeart/2005/8/layout/default"/>
    <dgm:cxn modelId="{35C444EE-4FCD-42FB-956F-30EC8EC16387}" type="presParOf" srcId="{AD3C3E23-B139-494F-82A2-033537BDFFA3}" destId="{D4A0E0C2-E797-4B14-BC17-D2E92DAE43B2}" srcOrd="2" destOrd="0" presId="urn:microsoft.com/office/officeart/2005/8/layout/default"/>
    <dgm:cxn modelId="{9A0FFAF0-A62A-4365-801F-4C16DCC7CF0E}" type="presParOf" srcId="{AD3C3E23-B139-494F-82A2-033537BDFFA3}" destId="{CBEB358C-6889-4664-9703-D9DAF0388BAE}" srcOrd="3" destOrd="0" presId="urn:microsoft.com/office/officeart/2005/8/layout/default"/>
    <dgm:cxn modelId="{0914D6CD-ADD5-4BF6-B235-1A4EBE0CBB89}" type="presParOf" srcId="{AD3C3E23-B139-494F-82A2-033537BDFFA3}" destId="{BB6CF98D-8DFC-4E3C-8169-50F801AE02AD}" srcOrd="4" destOrd="0" presId="urn:microsoft.com/office/officeart/2005/8/layout/default"/>
    <dgm:cxn modelId="{A3FE0F0E-EDCD-46E2-B2E2-82CAAF089C70}" type="presParOf" srcId="{AD3C3E23-B139-494F-82A2-033537BDFFA3}" destId="{FF800150-4696-4710-91BC-2069276496F9}" srcOrd="5" destOrd="0" presId="urn:microsoft.com/office/officeart/2005/8/layout/default"/>
    <dgm:cxn modelId="{35629C74-F7FA-4AB7-AAAC-F2C3B30A0CE5}" type="presParOf" srcId="{AD3C3E23-B139-494F-82A2-033537BDFFA3}" destId="{926C981C-7AD1-4797-B03D-14A1EFB9438D}" srcOrd="6" destOrd="0" presId="urn:microsoft.com/office/officeart/2005/8/layout/default"/>
    <dgm:cxn modelId="{962487F6-A84D-4CD5-B12B-1A7CD0EDE6AF}" type="presParOf" srcId="{AD3C3E23-B139-494F-82A2-033537BDFFA3}" destId="{AEDF8675-DB31-4ED4-95B5-2026003729AF}" srcOrd="7" destOrd="0" presId="urn:microsoft.com/office/officeart/2005/8/layout/default"/>
    <dgm:cxn modelId="{F09FFA07-75DC-454F-9DEF-0ECF7DA3F07E}" type="presParOf" srcId="{AD3C3E23-B139-494F-82A2-033537BDFFA3}" destId="{7CF50F10-0E28-4C99-8B58-22AF51F981DB}" srcOrd="8" destOrd="0" presId="urn:microsoft.com/office/officeart/2005/8/layout/default"/>
    <dgm:cxn modelId="{E2837D83-3391-4551-AC42-EC4EFB5A7A2E}" type="presParOf" srcId="{AD3C3E23-B139-494F-82A2-033537BDFFA3}" destId="{A7FF4135-2C60-42B9-BFA9-AEADBEAA46C2}" srcOrd="9" destOrd="0" presId="urn:microsoft.com/office/officeart/2005/8/layout/default"/>
    <dgm:cxn modelId="{2AC57C30-A09C-4B24-818A-30BDCC8A1CD1}" type="presParOf" srcId="{AD3C3E23-B139-494F-82A2-033537BDFFA3}" destId="{060D49BA-6E50-4BD6-912F-1C47B2D693BF}" srcOrd="10" destOrd="0" presId="urn:microsoft.com/office/officeart/2005/8/layout/default"/>
    <dgm:cxn modelId="{53FEF225-5AF5-4FF7-9570-0D419606443F}" type="presParOf" srcId="{AD3C3E23-B139-494F-82A2-033537BDFFA3}" destId="{B8DC4DB8-9771-4F1C-B3FF-47C3B29B132E}" srcOrd="11" destOrd="0" presId="urn:microsoft.com/office/officeart/2005/8/layout/default"/>
    <dgm:cxn modelId="{FD2C4668-5507-4F98-8F0A-76E9414CD76C}" type="presParOf" srcId="{AD3C3E23-B139-494F-82A2-033537BDFFA3}" destId="{DC66122C-197C-4F43-B89D-FA515353AFF4}" srcOrd="12" destOrd="0" presId="urn:microsoft.com/office/officeart/2005/8/layout/default"/>
    <dgm:cxn modelId="{4777F839-97F2-4B17-9B72-3E53EC2063D6}" type="presParOf" srcId="{AD3C3E23-B139-494F-82A2-033537BDFFA3}" destId="{97CF51B3-45A3-4C85-B98D-13ED13F3A402}" srcOrd="13" destOrd="0" presId="urn:microsoft.com/office/officeart/2005/8/layout/default"/>
    <dgm:cxn modelId="{EDC1A51D-27FF-48F5-9EC3-F94FA27E482E}" type="presParOf" srcId="{AD3C3E23-B139-494F-82A2-033537BDFFA3}" destId="{8B936585-D5E0-4E67-86C8-6FFDB400C54F}" srcOrd="14" destOrd="0" presId="urn:microsoft.com/office/officeart/2005/8/layout/default"/>
    <dgm:cxn modelId="{2C08B669-BA01-4975-A8B8-A79B9E5FFD22}" type="presParOf" srcId="{AD3C3E23-B139-494F-82A2-033537BDFFA3}" destId="{823B392B-5CF7-40E9-8712-A3229E05DFBB}" srcOrd="15" destOrd="0" presId="urn:microsoft.com/office/officeart/2005/8/layout/default"/>
    <dgm:cxn modelId="{EACBE215-0B3A-4DCA-9811-64BE12615C4F}" type="presParOf" srcId="{AD3C3E23-B139-494F-82A2-033537BDFFA3}" destId="{E9030AEA-3888-440E-88EB-0F73237F1BB6}" srcOrd="16" destOrd="0" presId="urn:microsoft.com/office/officeart/2005/8/layout/default"/>
    <dgm:cxn modelId="{03811F4C-5E6E-49BB-9E45-F6B6EC9D8BB2}" type="presParOf" srcId="{AD3C3E23-B139-494F-82A2-033537BDFFA3}" destId="{53FC48D2-294D-40DD-A38D-3601591CB435}" srcOrd="17" destOrd="0" presId="urn:microsoft.com/office/officeart/2005/8/layout/default"/>
    <dgm:cxn modelId="{89270E28-6F1C-47F8-B06A-A88453C93D62}" type="presParOf" srcId="{AD3C3E23-B139-494F-82A2-033537BDFFA3}" destId="{B7ACBAF1-02C6-4BDD-857C-3DD3B7E5811A}" srcOrd="18" destOrd="0" presId="urn:microsoft.com/office/officeart/2005/8/layout/default"/>
    <dgm:cxn modelId="{D39F1D7B-564D-43CC-B1E7-FBEFD76CC3B8}" type="presParOf" srcId="{AD3C3E23-B139-494F-82A2-033537BDFFA3}" destId="{91654A82-1664-405A-8F9E-515F33B4EC59}" srcOrd="19" destOrd="0" presId="urn:microsoft.com/office/officeart/2005/8/layout/default"/>
    <dgm:cxn modelId="{B22EA444-FC46-4F27-9FE3-C44E11CFAC29}" type="presParOf" srcId="{AD3C3E23-B139-494F-82A2-033537BDFFA3}" destId="{46DB9911-4D8A-4895-9543-7211662BFEF0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0673B-33B0-4DD4-A971-084A1E879C01}">
      <dsp:nvSpPr>
        <dsp:cNvPr id="0" name=""/>
        <dsp:cNvSpPr/>
      </dsp:nvSpPr>
      <dsp:spPr>
        <a:xfrm>
          <a:off x="1382" y="995671"/>
          <a:ext cx="1617141" cy="1617141"/>
        </a:xfrm>
        <a:prstGeom prst="ellipse">
          <a:avLst/>
        </a:pr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bg1"/>
              </a:solidFill>
              <a:latin typeface="Tenorite" panose="00000500000000000000" pitchFamily="2" charset="0"/>
            </a:rPr>
            <a:t>H Line identified: March 2021</a:t>
          </a:r>
        </a:p>
      </dsp:txBody>
      <dsp:txXfrm>
        <a:off x="238207" y="1232496"/>
        <a:ext cx="1143491" cy="1143491"/>
      </dsp:txXfrm>
    </dsp:sp>
    <dsp:sp modelId="{528E0C29-BAB5-4852-88FA-82594CB1BBC6}">
      <dsp:nvSpPr>
        <dsp:cNvPr id="0" name=""/>
        <dsp:cNvSpPr/>
      </dsp:nvSpPr>
      <dsp:spPr>
        <a:xfrm>
          <a:off x="1618523" y="995671"/>
          <a:ext cx="1617141" cy="1617141"/>
        </a:xfrm>
        <a:prstGeom prst="ellipse">
          <a:avLst/>
        </a:prstGeom>
        <a:solidFill>
          <a:schemeClr val="bg1"/>
        </a:solid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2"/>
              </a:solidFill>
              <a:latin typeface="Tenorite" panose="00000500000000000000" pitchFamily="2" charset="0"/>
            </a:rPr>
            <a:t>Early project coordination:  2024-2025</a:t>
          </a:r>
        </a:p>
      </dsp:txBody>
      <dsp:txXfrm>
        <a:off x="1855348" y="1232496"/>
        <a:ext cx="1143491" cy="1143491"/>
      </dsp:txXfrm>
    </dsp:sp>
    <dsp:sp modelId="{36B51393-56DC-4B36-83DB-4DAD93954FD5}">
      <dsp:nvSpPr>
        <dsp:cNvPr id="0" name=""/>
        <dsp:cNvSpPr/>
      </dsp:nvSpPr>
      <dsp:spPr>
        <a:xfrm>
          <a:off x="3235665" y="995671"/>
          <a:ext cx="1617141" cy="1617141"/>
        </a:xfrm>
        <a:prstGeom prst="ellipse">
          <a:avLst/>
        </a:prstGeom>
        <a:solidFill>
          <a:schemeClr val="accent2"/>
        </a:solid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>
              <a:solidFill>
                <a:schemeClr val="tx2"/>
              </a:solidFill>
              <a:latin typeface="Tenorite" panose="00000500000000000000" pitchFamily="2" charset="0"/>
            </a:rPr>
            <a:t>Draft Corridor Plan: Comment period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>
              <a:solidFill>
                <a:schemeClr val="tx2"/>
              </a:solidFill>
              <a:latin typeface="Tenorite" panose="00000500000000000000" pitchFamily="2" charset="0"/>
            </a:rPr>
            <a:t>Winter 2026</a:t>
          </a:r>
          <a:endParaRPr lang="en-US" sz="1400" b="1" kern="1200">
            <a:solidFill>
              <a:schemeClr val="tx2"/>
            </a:solidFill>
            <a:latin typeface="Tenorite" panose="00000500000000000000" pitchFamily="2" charset="0"/>
          </a:endParaRPr>
        </a:p>
      </dsp:txBody>
      <dsp:txXfrm>
        <a:off x="3472490" y="1232496"/>
        <a:ext cx="1143491" cy="1143491"/>
      </dsp:txXfrm>
    </dsp:sp>
    <dsp:sp modelId="{9608EDA4-6DE9-4DB3-A668-898E24761CC5}">
      <dsp:nvSpPr>
        <dsp:cNvPr id="0" name=""/>
        <dsp:cNvSpPr/>
      </dsp:nvSpPr>
      <dsp:spPr>
        <a:xfrm>
          <a:off x="4852807" y="995671"/>
          <a:ext cx="1617141" cy="1617141"/>
        </a:xfrm>
        <a:prstGeom prst="ellipse">
          <a:avLst/>
        </a:prstGeom>
        <a:solidFill>
          <a:srgbClr val="99D1FF"/>
        </a:solid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>
              <a:solidFill>
                <a:schemeClr val="tx2"/>
              </a:solidFill>
              <a:latin typeface="Tenorite" panose="00000500000000000000" pitchFamily="2" charset="0"/>
            </a:rPr>
            <a:t>Recommended Corridor Plan: Comment period</a:t>
          </a:r>
          <a:br>
            <a:rPr lang="en-US" sz="1400" b="0" kern="1200">
              <a:solidFill>
                <a:schemeClr val="tx2"/>
              </a:solidFill>
              <a:latin typeface="Tenorite" panose="00000500000000000000" pitchFamily="2" charset="0"/>
            </a:rPr>
          </a:br>
          <a:r>
            <a:rPr lang="en-US" sz="1400" b="0" kern="1200">
              <a:solidFill>
                <a:schemeClr val="tx2"/>
              </a:solidFill>
              <a:latin typeface="Tenorite" panose="00000500000000000000" pitchFamily="2" charset="0"/>
            </a:rPr>
            <a:t>Summer 2026</a:t>
          </a:r>
        </a:p>
      </dsp:txBody>
      <dsp:txXfrm>
        <a:off x="5089632" y="1232496"/>
        <a:ext cx="1143491" cy="1143491"/>
      </dsp:txXfrm>
    </dsp:sp>
    <dsp:sp modelId="{02339D1D-5B91-48A9-889D-3A506C7E7941}">
      <dsp:nvSpPr>
        <dsp:cNvPr id="0" name=""/>
        <dsp:cNvSpPr/>
      </dsp:nvSpPr>
      <dsp:spPr>
        <a:xfrm>
          <a:off x="6469948" y="995671"/>
          <a:ext cx="1617141" cy="1617141"/>
        </a:xfrm>
        <a:prstGeom prst="ellipse">
          <a:avLst/>
        </a:prstGeom>
        <a:solidFill>
          <a:schemeClr val="tx1"/>
        </a:solid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bg1"/>
              </a:solidFill>
              <a:latin typeface="Tenorite" panose="00000500000000000000" pitchFamily="2" charset="0"/>
            </a:rPr>
            <a:t>Final Corridor Plan approved: Fall 2026</a:t>
          </a:r>
        </a:p>
      </dsp:txBody>
      <dsp:txXfrm>
        <a:off x="6706773" y="1232496"/>
        <a:ext cx="1143491" cy="1143491"/>
      </dsp:txXfrm>
    </dsp:sp>
    <dsp:sp modelId="{AE2A8A90-4984-4373-B53C-CDA1B7D22C21}">
      <dsp:nvSpPr>
        <dsp:cNvPr id="0" name=""/>
        <dsp:cNvSpPr/>
      </dsp:nvSpPr>
      <dsp:spPr>
        <a:xfrm>
          <a:off x="8087090" y="995671"/>
          <a:ext cx="1617141" cy="1617141"/>
        </a:xfrm>
        <a:prstGeom prst="ellipse">
          <a:avLst/>
        </a:prstGeom>
        <a:solidFill>
          <a:schemeClr val="bg1"/>
        </a:solid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2"/>
              </a:solidFill>
              <a:latin typeface="Tenorite" panose="00000500000000000000" pitchFamily="2" charset="0"/>
            </a:rPr>
            <a:t>Engineering: 2026-2028</a:t>
          </a:r>
        </a:p>
      </dsp:txBody>
      <dsp:txXfrm>
        <a:off x="8323915" y="1232496"/>
        <a:ext cx="1143491" cy="1143491"/>
      </dsp:txXfrm>
    </dsp:sp>
    <dsp:sp modelId="{865D0E2F-0788-4C82-A23E-3FF88AFBF250}">
      <dsp:nvSpPr>
        <dsp:cNvPr id="0" name=""/>
        <dsp:cNvSpPr/>
      </dsp:nvSpPr>
      <dsp:spPr>
        <a:xfrm>
          <a:off x="9704232" y="995671"/>
          <a:ext cx="1617141" cy="1617141"/>
        </a:xfrm>
        <a:prstGeom prst="ellipse">
          <a:avLst/>
        </a:prstGeom>
        <a:solidFill>
          <a:schemeClr val="bg1"/>
        </a:solid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2"/>
              </a:solidFill>
              <a:latin typeface="Tenorite" panose="00000500000000000000" pitchFamily="2" charset="0"/>
            </a:rPr>
            <a:t>Construction: 2028 – 2029</a:t>
          </a:r>
        </a:p>
      </dsp:txBody>
      <dsp:txXfrm>
        <a:off x="9941057" y="1232496"/>
        <a:ext cx="1143491" cy="11434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DFA2B-0676-42DC-A074-622FFC8493B9}">
      <dsp:nvSpPr>
        <dsp:cNvPr id="0" name=""/>
        <dsp:cNvSpPr/>
      </dsp:nvSpPr>
      <dsp:spPr>
        <a:xfrm>
          <a:off x="1382" y="216319"/>
          <a:ext cx="1617141" cy="1617141"/>
        </a:xfrm>
        <a:prstGeom prst="ellipse">
          <a:avLst/>
        </a:prstGeom>
        <a:solidFill>
          <a:schemeClr val="accent2"/>
        </a:solid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>
              <a:solidFill>
                <a:schemeClr val="tx2"/>
              </a:solidFill>
              <a:latin typeface="Tenorite" panose="00000500000000000000" pitchFamily="2" charset="0"/>
            </a:rPr>
            <a:t>Draft Corridor Plan release: </a:t>
          </a:r>
          <a:r>
            <a:rPr lang="en-US" sz="1400" b="1" kern="1200">
              <a:solidFill>
                <a:schemeClr val="tx2"/>
              </a:solidFill>
              <a:latin typeface="Tenorite" panose="00000500000000000000" pitchFamily="2" charset="0"/>
            </a:rPr>
            <a:t>Late Feb. 2026</a:t>
          </a:r>
        </a:p>
      </dsp:txBody>
      <dsp:txXfrm>
        <a:off x="238207" y="453144"/>
        <a:ext cx="1143491" cy="1143491"/>
      </dsp:txXfrm>
    </dsp:sp>
    <dsp:sp modelId="{7C9C1089-B120-45D0-815A-AFD6A21E92B1}">
      <dsp:nvSpPr>
        <dsp:cNvPr id="0" name=""/>
        <dsp:cNvSpPr/>
      </dsp:nvSpPr>
      <dsp:spPr>
        <a:xfrm>
          <a:off x="1618523" y="216319"/>
          <a:ext cx="1617141" cy="1617141"/>
        </a:xfrm>
        <a:prstGeom prst="ellipse">
          <a:avLst/>
        </a:prstGeom>
        <a:solidFill>
          <a:schemeClr val="bg1"/>
        </a:solidFill>
        <a:ln w="28575" cap="flat" cmpd="sng" algn="ctr">
          <a:solidFill>
            <a:schemeClr val="tx1"/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>
              <a:solidFill>
                <a:schemeClr val="tx2"/>
              </a:solidFill>
              <a:latin typeface="Tenorite" panose="00000500000000000000" pitchFamily="2" charset="0"/>
            </a:rPr>
            <a:t>Public comment period #1: </a:t>
          </a:r>
          <a:r>
            <a:rPr lang="en-US" sz="1400" b="1" kern="1200">
              <a:solidFill>
                <a:schemeClr val="tx2"/>
              </a:solidFill>
              <a:latin typeface="Tenorite" panose="00000500000000000000" pitchFamily="2" charset="0"/>
            </a:rPr>
            <a:t>Late Feb. to early April 2026</a:t>
          </a:r>
        </a:p>
      </dsp:txBody>
      <dsp:txXfrm>
        <a:off x="1855348" y="453144"/>
        <a:ext cx="1143491" cy="1143491"/>
      </dsp:txXfrm>
    </dsp:sp>
    <dsp:sp modelId="{AE8C5A92-0200-4C10-97C9-CAB180E0AF6B}">
      <dsp:nvSpPr>
        <dsp:cNvPr id="0" name=""/>
        <dsp:cNvSpPr/>
      </dsp:nvSpPr>
      <dsp:spPr>
        <a:xfrm>
          <a:off x="3235665" y="216319"/>
          <a:ext cx="1617141" cy="1617141"/>
        </a:xfrm>
        <a:prstGeom prst="ellipse">
          <a:avLst/>
        </a:prstGeom>
        <a:solidFill>
          <a:schemeClr val="bg1"/>
        </a:solidFill>
        <a:ln w="28575" cap="flat" cmpd="sng" algn="ctr">
          <a:solidFill>
            <a:schemeClr val="tx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>
              <a:solidFill>
                <a:schemeClr val="tx2"/>
              </a:solidFill>
              <a:latin typeface="Tenorite" panose="00000500000000000000" pitchFamily="2" charset="0"/>
            </a:rPr>
            <a:t>Revise Draft Corridor Plan based on input</a:t>
          </a:r>
        </a:p>
      </dsp:txBody>
      <dsp:txXfrm>
        <a:off x="3472490" y="453144"/>
        <a:ext cx="1143491" cy="1143491"/>
      </dsp:txXfrm>
    </dsp:sp>
    <dsp:sp modelId="{2D115A66-CB92-487C-B004-1CF005C33806}">
      <dsp:nvSpPr>
        <dsp:cNvPr id="0" name=""/>
        <dsp:cNvSpPr/>
      </dsp:nvSpPr>
      <dsp:spPr>
        <a:xfrm>
          <a:off x="4852807" y="216319"/>
          <a:ext cx="1617141" cy="1617141"/>
        </a:xfrm>
        <a:prstGeom prst="ellipse">
          <a:avLst/>
        </a:prstGeom>
        <a:solidFill>
          <a:srgbClr val="99D1FF"/>
        </a:solid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>
              <a:solidFill>
                <a:schemeClr val="tx2"/>
              </a:solidFill>
              <a:latin typeface="Tenorite" panose="00000500000000000000" pitchFamily="2" charset="0"/>
            </a:rPr>
            <a:t>Recommended Corridor Plan release:</a:t>
          </a:r>
          <a:br>
            <a:rPr lang="en-US" sz="1400" b="0" kern="1200">
              <a:solidFill>
                <a:schemeClr val="tx2"/>
              </a:solidFill>
              <a:latin typeface="Tenorite" panose="00000500000000000000" pitchFamily="2" charset="0"/>
            </a:rPr>
          </a:br>
          <a:r>
            <a:rPr lang="en-US" sz="1400" b="1" kern="1200">
              <a:solidFill>
                <a:schemeClr val="tx2"/>
              </a:solidFill>
              <a:latin typeface="Tenorite" panose="00000500000000000000" pitchFamily="2" charset="0"/>
            </a:rPr>
            <a:t>July 2026</a:t>
          </a:r>
        </a:p>
      </dsp:txBody>
      <dsp:txXfrm>
        <a:off x="5089632" y="453144"/>
        <a:ext cx="1143491" cy="1143491"/>
      </dsp:txXfrm>
    </dsp:sp>
    <dsp:sp modelId="{3BFDF3CE-F1B7-425D-92E9-F07011B5BE83}">
      <dsp:nvSpPr>
        <dsp:cNvPr id="0" name=""/>
        <dsp:cNvSpPr/>
      </dsp:nvSpPr>
      <dsp:spPr>
        <a:xfrm>
          <a:off x="6469948" y="216319"/>
          <a:ext cx="1617141" cy="1617141"/>
        </a:xfrm>
        <a:prstGeom prst="ellipse">
          <a:avLst/>
        </a:prstGeom>
        <a:solidFill>
          <a:schemeClr val="bg1"/>
        </a:solidFill>
        <a:ln w="28575" cap="flat" cmpd="sng" algn="ctr">
          <a:solidFill>
            <a:schemeClr val="tx1"/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>
              <a:solidFill>
                <a:schemeClr val="tx2"/>
              </a:solidFill>
              <a:latin typeface="Tenorite" panose="00000500000000000000" pitchFamily="2" charset="0"/>
            </a:rPr>
            <a:t>Public comment period #2: </a:t>
          </a:r>
          <a:r>
            <a:rPr lang="en-US" sz="1400" b="1" kern="1200">
              <a:solidFill>
                <a:schemeClr val="tx2"/>
              </a:solidFill>
              <a:latin typeface="Tenorite" panose="00000500000000000000" pitchFamily="2" charset="0"/>
            </a:rPr>
            <a:t>July-August 2026</a:t>
          </a:r>
        </a:p>
      </dsp:txBody>
      <dsp:txXfrm>
        <a:off x="6706773" y="453144"/>
        <a:ext cx="1143491" cy="1143491"/>
      </dsp:txXfrm>
    </dsp:sp>
    <dsp:sp modelId="{E1BC4E7A-8A57-4D9B-8FB7-B669D5B5F4E7}">
      <dsp:nvSpPr>
        <dsp:cNvPr id="0" name=""/>
        <dsp:cNvSpPr/>
      </dsp:nvSpPr>
      <dsp:spPr>
        <a:xfrm>
          <a:off x="8087090" y="216319"/>
          <a:ext cx="1617141" cy="1617141"/>
        </a:xfrm>
        <a:prstGeom prst="ellipse">
          <a:avLst/>
        </a:prstGeom>
        <a:solidFill>
          <a:schemeClr val="bg1"/>
        </a:solidFill>
        <a:ln w="28575" cap="flat" cmpd="sng" algn="ctr">
          <a:solidFill>
            <a:schemeClr val="tx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>
              <a:solidFill>
                <a:schemeClr val="tx2"/>
              </a:solidFill>
              <a:latin typeface="Tenorite" panose="00000500000000000000" pitchFamily="2" charset="0"/>
            </a:rPr>
            <a:t>Revise Recommended Corridor Plan based on input</a:t>
          </a:r>
        </a:p>
      </dsp:txBody>
      <dsp:txXfrm>
        <a:off x="8323915" y="453144"/>
        <a:ext cx="1143491" cy="1143491"/>
      </dsp:txXfrm>
    </dsp:sp>
    <dsp:sp modelId="{5D987E3A-CEE0-4A5C-B86D-F926C5C0313A}">
      <dsp:nvSpPr>
        <dsp:cNvPr id="0" name=""/>
        <dsp:cNvSpPr/>
      </dsp:nvSpPr>
      <dsp:spPr>
        <a:xfrm>
          <a:off x="9704232" y="216319"/>
          <a:ext cx="1617141" cy="1617141"/>
        </a:xfrm>
        <a:prstGeom prst="ellipse">
          <a:avLst/>
        </a:prstGeom>
        <a:solidFill>
          <a:schemeClr val="tx1"/>
        </a:solid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>
              <a:solidFill>
                <a:schemeClr val="bg1"/>
              </a:solidFill>
              <a:latin typeface="Tenorite" panose="00000500000000000000" pitchFamily="2" charset="0"/>
            </a:rPr>
            <a:t>Final Corridor Plan approved: </a:t>
          </a:r>
          <a:br>
            <a:rPr lang="en-US" sz="1400" b="0" kern="1200">
              <a:solidFill>
                <a:schemeClr val="bg1"/>
              </a:solidFill>
              <a:latin typeface="Tenorite" panose="00000500000000000000" pitchFamily="2" charset="0"/>
            </a:rPr>
          </a:br>
          <a:r>
            <a:rPr lang="en-US" sz="1400" b="1" kern="1200">
              <a:solidFill>
                <a:schemeClr val="bg1"/>
              </a:solidFill>
              <a:latin typeface="Tenorite" panose="00000500000000000000" pitchFamily="2" charset="0"/>
            </a:rPr>
            <a:t>Fall 2026</a:t>
          </a:r>
        </a:p>
      </dsp:txBody>
      <dsp:txXfrm>
        <a:off x="9941057" y="453144"/>
        <a:ext cx="1143491" cy="11434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89B00-C32E-446A-9EAB-24E734A11B1E}">
      <dsp:nvSpPr>
        <dsp:cNvPr id="0" name=""/>
        <dsp:cNvSpPr/>
      </dsp:nvSpPr>
      <dsp:spPr>
        <a:xfrm>
          <a:off x="807372" y="2024"/>
          <a:ext cx="2000348" cy="1200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 Line corridor map</a:t>
          </a:r>
        </a:p>
      </dsp:txBody>
      <dsp:txXfrm>
        <a:off x="807372" y="2024"/>
        <a:ext cx="2000348" cy="1200209"/>
      </dsp:txXfrm>
    </dsp:sp>
    <dsp:sp modelId="{D4A0E0C2-E797-4B14-BC17-D2E92DAE43B2}">
      <dsp:nvSpPr>
        <dsp:cNvPr id="0" name=""/>
        <dsp:cNvSpPr/>
      </dsp:nvSpPr>
      <dsp:spPr>
        <a:xfrm>
          <a:off x="3007755" y="2024"/>
          <a:ext cx="2000348" cy="1200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METRO Network map</a:t>
          </a:r>
        </a:p>
      </dsp:txBody>
      <dsp:txXfrm>
        <a:off x="3007755" y="2024"/>
        <a:ext cx="2000348" cy="1200209"/>
      </dsp:txXfrm>
    </dsp:sp>
    <dsp:sp modelId="{BB6CF98D-8DFC-4E3C-8169-50F801AE02AD}">
      <dsp:nvSpPr>
        <dsp:cNvPr id="0" name=""/>
        <dsp:cNvSpPr/>
      </dsp:nvSpPr>
      <dsp:spPr>
        <a:xfrm>
          <a:off x="5208138" y="2024"/>
          <a:ext cx="2000348" cy="1200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One Pagers</a:t>
          </a:r>
        </a:p>
      </dsp:txBody>
      <dsp:txXfrm>
        <a:off x="5208138" y="2024"/>
        <a:ext cx="2000348" cy="1200209"/>
      </dsp:txXfrm>
    </dsp:sp>
    <dsp:sp modelId="{926C981C-7AD1-4797-B03D-14A1EFB9438D}">
      <dsp:nvSpPr>
        <dsp:cNvPr id="0" name=""/>
        <dsp:cNvSpPr/>
      </dsp:nvSpPr>
      <dsp:spPr>
        <a:xfrm>
          <a:off x="7408522" y="2024"/>
          <a:ext cx="2000348" cy="1200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Videos</a:t>
          </a:r>
        </a:p>
      </dsp:txBody>
      <dsp:txXfrm>
        <a:off x="7408522" y="2024"/>
        <a:ext cx="2000348" cy="1200209"/>
      </dsp:txXfrm>
    </dsp:sp>
    <dsp:sp modelId="{7CF50F10-0E28-4C99-8B58-22AF51F981DB}">
      <dsp:nvSpPr>
        <dsp:cNvPr id="0" name=""/>
        <dsp:cNvSpPr/>
      </dsp:nvSpPr>
      <dsp:spPr>
        <a:xfrm>
          <a:off x="807372" y="1402268"/>
          <a:ext cx="2000348" cy="1200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Mailers</a:t>
          </a:r>
        </a:p>
      </dsp:txBody>
      <dsp:txXfrm>
        <a:off x="807372" y="1402268"/>
        <a:ext cx="2000348" cy="1200209"/>
      </dsp:txXfrm>
    </dsp:sp>
    <dsp:sp modelId="{060D49BA-6E50-4BD6-912F-1C47B2D693BF}">
      <dsp:nvSpPr>
        <dsp:cNvPr id="0" name=""/>
        <dsp:cNvSpPr/>
      </dsp:nvSpPr>
      <dsp:spPr>
        <a:xfrm>
          <a:off x="3007755" y="1402268"/>
          <a:ext cx="2000348" cy="1200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Flyers </a:t>
          </a:r>
        </a:p>
      </dsp:txBody>
      <dsp:txXfrm>
        <a:off x="3007755" y="1402268"/>
        <a:ext cx="2000348" cy="1200209"/>
      </dsp:txXfrm>
    </dsp:sp>
    <dsp:sp modelId="{DC66122C-197C-4F43-B89D-FA515353AFF4}">
      <dsp:nvSpPr>
        <dsp:cNvPr id="0" name=""/>
        <dsp:cNvSpPr/>
      </dsp:nvSpPr>
      <dsp:spPr>
        <a:xfrm>
          <a:off x="5208138" y="1402268"/>
          <a:ext cx="2000348" cy="1200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Presentations</a:t>
          </a:r>
        </a:p>
      </dsp:txBody>
      <dsp:txXfrm>
        <a:off x="5208138" y="1402268"/>
        <a:ext cx="2000348" cy="1200209"/>
      </dsp:txXfrm>
    </dsp:sp>
    <dsp:sp modelId="{8B936585-D5E0-4E67-86C8-6FFDB400C54F}">
      <dsp:nvSpPr>
        <dsp:cNvPr id="0" name=""/>
        <dsp:cNvSpPr/>
      </dsp:nvSpPr>
      <dsp:spPr>
        <a:xfrm>
          <a:off x="7408522" y="1402268"/>
          <a:ext cx="2000348" cy="1200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Newsletters</a:t>
          </a:r>
        </a:p>
      </dsp:txBody>
      <dsp:txXfrm>
        <a:off x="7408522" y="1402268"/>
        <a:ext cx="2000348" cy="1200209"/>
      </dsp:txXfrm>
    </dsp:sp>
    <dsp:sp modelId="{E9030AEA-3888-440E-88EB-0F73237F1BB6}">
      <dsp:nvSpPr>
        <dsp:cNvPr id="0" name=""/>
        <dsp:cNvSpPr/>
      </dsp:nvSpPr>
      <dsp:spPr>
        <a:xfrm>
          <a:off x="1907564" y="2802512"/>
          <a:ext cx="2000348" cy="1200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Email Campaigns</a:t>
          </a:r>
        </a:p>
      </dsp:txBody>
      <dsp:txXfrm>
        <a:off x="1907564" y="2802512"/>
        <a:ext cx="2000348" cy="1200209"/>
      </dsp:txXfrm>
    </dsp:sp>
    <dsp:sp modelId="{B7ACBAF1-02C6-4BDD-857C-3DD3B7E5811A}">
      <dsp:nvSpPr>
        <dsp:cNvPr id="0" name=""/>
        <dsp:cNvSpPr/>
      </dsp:nvSpPr>
      <dsp:spPr>
        <a:xfrm>
          <a:off x="4107947" y="2802512"/>
          <a:ext cx="2000348" cy="1200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Project Website</a:t>
          </a:r>
        </a:p>
      </dsp:txBody>
      <dsp:txXfrm>
        <a:off x="4107947" y="2802512"/>
        <a:ext cx="2000348" cy="1200209"/>
      </dsp:txXfrm>
    </dsp:sp>
    <dsp:sp modelId="{46DB9911-4D8A-4895-9543-7211662BFEF0}">
      <dsp:nvSpPr>
        <dsp:cNvPr id="0" name=""/>
        <dsp:cNvSpPr/>
      </dsp:nvSpPr>
      <dsp:spPr>
        <a:xfrm>
          <a:off x="6308330" y="2802512"/>
          <a:ext cx="2000348" cy="1200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Rider Alerts</a:t>
          </a:r>
        </a:p>
      </dsp:txBody>
      <dsp:txXfrm>
        <a:off x="6308330" y="2802512"/>
        <a:ext cx="2000348" cy="1200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Calibri" panose="020F0502020204030204" pitchFamily="34" charset="0"/>
              </a:rPr>
              <a:t>4/3/2026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80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75FED-3911-574E-39DE-9789F4F4C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07309A-F1E3-55EB-A123-52CA09E86F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E334F4-B9AB-7580-EA19-5FC0C7C3CD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8 lines planned to be open by 2030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A Line – D Line are currently in operation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E Line opens in this Saturday! Celebration at Minneapolis College 12-2PM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F Line, G Line, and H Line are in various stages of project development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Connecting with downtown Minneapolis, the University of Minnesota, State Fairgrounds, and several other existing and planned METRO lines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6E8BE-3001-F476-C7DC-C7A54AE06A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A9DB80-D20B-4B21-A814-80F54EE2B6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751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481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slide shows the layout of a standard </a:t>
            </a:r>
            <a:r>
              <a:rPr lang="en-US" err="1"/>
              <a:t>AbRT</a:t>
            </a:r>
            <a:r>
              <a:rPr lang="en-US"/>
              <a:t> platform. </a:t>
            </a:r>
          </a:p>
          <a:p>
            <a:r>
              <a:rPr lang="en-US"/>
              <a:t>Standard platforms are 60 feet in length and 11.5 feet wide. </a:t>
            </a:r>
          </a:p>
          <a:p>
            <a:r>
              <a:rPr lang="en-US"/>
              <a:t>Standard platforms have a 9 inch curb.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08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34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01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08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37728AE7-9781-4746-8415-01CB58B45CD4}"/>
              </a:ext>
            </a:extLst>
          </p:cNvPr>
          <p:cNvSpPr/>
          <p:nvPr userDrawn="1"/>
        </p:nvSpPr>
        <p:spPr bwMode="white">
          <a:xfrm>
            <a:off x="0" y="4461628"/>
            <a:ext cx="12192000" cy="239637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22960" y="5568475"/>
            <a:ext cx="8128535" cy="8365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1000"/>
              </a:spcAft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8229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l"/>
            <a:r>
              <a:rPr lang="en-US"/>
              <a:t>metrotransit.org/websiteurl</a:t>
            </a:r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822960" y="4481081"/>
            <a:ext cx="8656921" cy="1087394"/>
          </a:xfrm>
          <a:noFill/>
        </p:spPr>
        <p:txBody>
          <a:bodyPr wrap="square" lIns="91440" tIns="365760" rIns="91440" bIns="9144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pic>
        <p:nvPicPr>
          <p:cNvPr id="4" name="Picture 3" descr="a logo of Metro Transit, a service of the Metropolitan Council">
            <a:extLst>
              <a:ext uri="{FF2B5EF4-FFF2-40B4-BE49-F238E27FC236}">
                <a16:creationId xmlns:a16="http://schemas.microsoft.com/office/drawing/2014/main" id="{A63BC0E8-9ED4-0B42-B7A7-2E39BBA7B5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1597" y="5902112"/>
            <a:ext cx="2400300" cy="5432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986FC4-3351-3744-8D76-CA74FEF5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1855"/>
            <a:ext cx="12192000" cy="139773"/>
          </a:xfrm>
          <a:prstGeom prst="rect">
            <a:avLst/>
          </a:prstGeom>
        </p:spPr>
      </p:pic>
      <p:pic>
        <p:nvPicPr>
          <p:cNvPr id="5" name="Picture 4" descr="METRO logo">
            <a:extLst>
              <a:ext uri="{FF2B5EF4-FFF2-40B4-BE49-F238E27FC236}">
                <a16:creationId xmlns:a16="http://schemas.microsoft.com/office/drawing/2014/main" id="{DC0F1BD8-B224-2A44-BB26-9649EF48FE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658828" y="1766791"/>
            <a:ext cx="4874343" cy="110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75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black">
          <a:xfrm>
            <a:off x="-1" y="5638800"/>
            <a:ext cx="12192000" cy="1219200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Yellow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Purpl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chemeClr val="accent6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90231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Light Gray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E8E8E8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03797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2598820"/>
            <a:ext cx="11658600" cy="785825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Add “thank you”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 err="1"/>
              <a:t>firstname.lastname@metrotransit.org</a:t>
            </a:r>
            <a:endParaRPr lang="en-US"/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10002253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5EAA5E-6A30-D94E-A403-80AEF68529C3}" type="datetime1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metrotransit.org/websiteurl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>
          <a:xfrm>
            <a:off x="838200" y="6356350"/>
            <a:ext cx="1462668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021451-1323-8343-A27E-BAF75715C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532"/>
            <a:ext cx="12192000" cy="139773"/>
          </a:xfrm>
          <a:prstGeom prst="rect">
            <a:avLst/>
          </a:prstGeom>
        </p:spPr>
      </p:pic>
      <p:pic>
        <p:nvPicPr>
          <p:cNvPr id="10" name="Graphic 5" descr="METRO logo">
            <a:extLst>
              <a:ext uri="{FF2B5EF4-FFF2-40B4-BE49-F238E27FC236}">
                <a16:creationId xmlns:a16="http://schemas.microsoft.com/office/drawing/2014/main" id="{61922CB5-F6E2-3742-85E1-73DE5549F4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189352" y="678931"/>
            <a:ext cx="160796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ver 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-2"/>
            <a:ext cx="12192000" cy="431982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picture. Ensure there is adequate contrast in the image so that the logo can be easily read and recognized on top of the image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22960" y="5568696"/>
            <a:ext cx="6583017" cy="8365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8229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l"/>
            <a:r>
              <a:rPr lang="en-US"/>
              <a:t>metrotransit.org/websiteurl</a:t>
            </a:r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822960" y="4480560"/>
            <a:ext cx="10530840" cy="1088136"/>
          </a:xfrm>
          <a:noFill/>
        </p:spPr>
        <p:txBody>
          <a:bodyPr wrap="square" lIns="91440" tIns="365760" rIns="91440" bIns="9144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1FD358-6985-1D46-8FE0-BB33EA7ED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1855"/>
            <a:ext cx="12192000" cy="139773"/>
          </a:xfrm>
          <a:prstGeom prst="rect">
            <a:avLst/>
          </a:prstGeom>
        </p:spPr>
      </p:pic>
      <p:pic>
        <p:nvPicPr>
          <p:cNvPr id="10" name="Picture 9" descr="a logo of Metro Transit, a service of the Metropolitan Council">
            <a:extLst>
              <a:ext uri="{FF2B5EF4-FFF2-40B4-BE49-F238E27FC236}">
                <a16:creationId xmlns:a16="http://schemas.microsoft.com/office/drawing/2014/main" id="{99C9B6B0-3C94-CD4B-9F7B-C580D42A73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1597" y="5902112"/>
            <a:ext cx="2400300" cy="543225"/>
          </a:xfrm>
          <a:prstGeom prst="rect">
            <a:avLst/>
          </a:prstGeom>
        </p:spPr>
      </p:pic>
      <p:pic>
        <p:nvPicPr>
          <p:cNvPr id="14" name="Graphic 5" descr="METRO logo">
            <a:extLst>
              <a:ext uri="{FF2B5EF4-FFF2-40B4-BE49-F238E27FC236}">
                <a16:creationId xmlns:a16="http://schemas.microsoft.com/office/drawing/2014/main" id="{E6C2CCF5-F2BB-D04D-845A-1BF01D1F9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998242" y="328009"/>
            <a:ext cx="160796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3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22960" y="5568696"/>
            <a:ext cx="6583017" cy="8365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8229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l"/>
            <a:r>
              <a:rPr lang="en-US"/>
              <a:t>metrotransit.org/websiteurl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-2"/>
            <a:ext cx="12192000" cy="431982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822960" y="4480560"/>
            <a:ext cx="10530840" cy="1088136"/>
          </a:xfrm>
          <a:noFill/>
        </p:spPr>
        <p:txBody>
          <a:bodyPr wrap="square" lIns="91440" tIns="365760" rIns="91440" bIns="9144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pic>
        <p:nvPicPr>
          <p:cNvPr id="8" name="Graphic 5" descr="METRO logo">
            <a:extLst>
              <a:ext uri="{FF2B5EF4-FFF2-40B4-BE49-F238E27FC236}">
                <a16:creationId xmlns:a16="http://schemas.microsoft.com/office/drawing/2014/main" id="{47749F42-F839-D442-8DCA-8738F96EC5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032942" y="6080401"/>
            <a:ext cx="1607964" cy="3657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1FD358-6985-1D46-8FE0-BB33EA7ED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1855"/>
            <a:ext cx="12192000" cy="13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4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1 column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0"/>
            <a:ext cx="10515600" cy="1216025"/>
          </a:xfrm>
          <a:noFill/>
        </p:spPr>
        <p:txBody>
          <a:bodyPr lIns="0" tIns="365760" rIns="0" anchor="b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463040"/>
            <a:ext cx="10515600" cy="4434840"/>
          </a:xfrm>
          <a:noFill/>
        </p:spPr>
        <p:txBody>
          <a:bodyPr lIns="0" tIns="0" rIns="0" bIns="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>
          <a:xfrm>
            <a:off x="2459773" y="6171773"/>
            <a:ext cx="1358590" cy="365125"/>
          </a:xfrm>
        </p:spPr>
        <p:txBody>
          <a:bodyPr/>
          <a:lstStyle/>
          <a:p>
            <a:fld id="{8BB9CE59-A46D-1744-B3AC-67AACE17C0E0}" type="datetime1">
              <a:rPr lang="en-US" smtClean="0"/>
              <a:t>4/3/2026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171772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metrotransit.org/websiteurl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838200" y="6171773"/>
            <a:ext cx="1462668" cy="365125"/>
          </a:xfrm>
        </p:spPr>
        <p:txBody>
          <a:bodyPr/>
          <a:lstStyle>
            <a:lvl1pPr algn="l">
              <a:defRPr/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59DB1A-75D0-D24E-8670-09FE2691E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3208"/>
            <a:ext cx="12192000" cy="139773"/>
          </a:xfrm>
          <a:prstGeom prst="rect">
            <a:avLst/>
          </a:prstGeom>
        </p:spPr>
      </p:pic>
      <p:pic>
        <p:nvPicPr>
          <p:cNvPr id="9" name="Graphic 5" descr="METRO logo">
            <a:extLst>
              <a:ext uri="{FF2B5EF4-FFF2-40B4-BE49-F238E27FC236}">
                <a16:creationId xmlns:a16="http://schemas.microsoft.com/office/drawing/2014/main" id="{287060EC-3AA8-DF44-9528-B69ACCB35B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189352" y="6171771"/>
            <a:ext cx="160796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2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2-Column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2238"/>
            <a:ext cx="10515600" cy="1216025"/>
          </a:xfrm>
          <a:noFill/>
        </p:spPr>
        <p:txBody>
          <a:bodyPr lIns="0" tIns="365760" rIns="0" anchor="b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463039"/>
            <a:ext cx="4846320" cy="4434840"/>
          </a:xfrm>
          <a:noFill/>
        </p:spPr>
        <p:txBody>
          <a:bodyPr lIns="0" tIns="0" rIns="0" bIns="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>
          <a:xfrm>
            <a:off x="2459773" y="6171773"/>
            <a:ext cx="1358590" cy="365125"/>
          </a:xfrm>
        </p:spPr>
        <p:txBody>
          <a:bodyPr/>
          <a:lstStyle/>
          <a:p>
            <a:fld id="{4671F270-1B54-5C47-92C2-BD37B87383C0}" type="datetime1">
              <a:rPr lang="en-US" smtClean="0"/>
              <a:t>4/3/2026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171772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metrotransit.org/websiteurl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838200" y="6171773"/>
            <a:ext cx="1462668" cy="365125"/>
          </a:xfrm>
        </p:spPr>
        <p:txBody>
          <a:bodyPr/>
          <a:lstStyle>
            <a:lvl1pPr algn="l">
              <a:defRPr/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59DB1A-75D0-D24E-8670-09FE2691E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3208"/>
            <a:ext cx="12192000" cy="13977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C07629-59F3-6F42-962D-13AEF63E69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07480" y="1463039"/>
            <a:ext cx="4846320" cy="443484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Graphic 5" descr="METRO logo">
            <a:extLst>
              <a:ext uri="{FF2B5EF4-FFF2-40B4-BE49-F238E27FC236}">
                <a16:creationId xmlns:a16="http://schemas.microsoft.com/office/drawing/2014/main" id="{FD4863DD-F97A-8A4F-A450-B104A9FA46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189352" y="6171771"/>
            <a:ext cx="160796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7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ubhead and 2-Column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2238"/>
            <a:ext cx="10515600" cy="1216025"/>
          </a:xfrm>
          <a:noFill/>
        </p:spPr>
        <p:txBody>
          <a:bodyPr lIns="0" tIns="365760" rIns="0" anchor="b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>
          <a:xfrm>
            <a:off x="2459773" y="6171773"/>
            <a:ext cx="1358590" cy="365125"/>
          </a:xfrm>
        </p:spPr>
        <p:txBody>
          <a:bodyPr/>
          <a:lstStyle/>
          <a:p>
            <a:fld id="{941EBB23-E81F-EE4F-8625-8ED61610D98C}" type="datetime1">
              <a:rPr lang="en-US" smtClean="0"/>
              <a:t>4/3/2026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171772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metrotransit.org/websiteurl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838200" y="6171773"/>
            <a:ext cx="1462668" cy="365125"/>
          </a:xfrm>
        </p:spPr>
        <p:txBody>
          <a:bodyPr/>
          <a:lstStyle>
            <a:lvl1pPr algn="l">
              <a:defRPr/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59DB1A-75D0-D24E-8670-09FE2691E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3208"/>
            <a:ext cx="12192000" cy="139773"/>
          </a:xfrm>
          <a:prstGeom prst="rect">
            <a:avLst/>
          </a:prstGeom>
        </p:spPr>
      </p:pic>
      <p:pic>
        <p:nvPicPr>
          <p:cNvPr id="12" name="Graphic 5" descr="METRO logo">
            <a:extLst>
              <a:ext uri="{FF2B5EF4-FFF2-40B4-BE49-F238E27FC236}">
                <a16:creationId xmlns:a16="http://schemas.microsoft.com/office/drawing/2014/main" id="{FD4863DD-F97A-8A4F-A450-B104A9FA46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189352" y="6171771"/>
            <a:ext cx="1607964" cy="365760"/>
          </a:xfrm>
          <a:prstGeom prst="rect">
            <a:avLst/>
          </a:prstGeom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5308AD99-41A7-6B4A-9A00-0F8C38DBBB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365840"/>
            <a:ext cx="10512425" cy="971677"/>
          </a:xfrm>
        </p:spPr>
        <p:txBody>
          <a:bodyPr lIns="0" rIns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503BB34-220D-5F48-9A75-9C9752418644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838200" y="2450592"/>
            <a:ext cx="10512424" cy="3447288"/>
          </a:xfrm>
          <a:noFill/>
        </p:spPr>
        <p:txBody>
          <a:bodyPr lIns="0" rIns="0" numCol="2" spcCol="914400">
            <a:noAutofit/>
          </a:bodyPr>
          <a:lstStyle>
            <a:lvl1pPr>
              <a:lnSpc>
                <a:spcPct val="100000"/>
              </a:lnSpc>
              <a:defRPr sz="2100"/>
            </a:lvl1pPr>
            <a:lvl2pPr marL="685800" indent="-228600">
              <a:spcAft>
                <a:spcPts val="500"/>
              </a:spcAft>
              <a:buFont typeface="System Font Regular"/>
              <a:buChar char="–"/>
              <a:defRPr sz="1700"/>
            </a:lvl2pPr>
            <a:lvl3pPr marL="1143000" indent="-228600">
              <a:spcAft>
                <a:spcPts val="500"/>
              </a:spcAft>
              <a:buFont typeface="System Font Regular"/>
              <a:buChar char="–"/>
              <a:defRPr/>
            </a:lvl3pPr>
            <a:lvl4pPr marL="1600200" indent="-228600">
              <a:spcAft>
                <a:spcPts val="500"/>
              </a:spcAft>
              <a:buFont typeface="System Font Regular"/>
              <a:buChar char="–"/>
              <a:defRPr/>
            </a:lvl4pPr>
            <a:lvl5pPr marL="2057400" indent="-228600">
              <a:spcAft>
                <a:spcPts val="500"/>
              </a:spcAft>
              <a:buFont typeface="System Font Regular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1342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ubhead and Split 2-Column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2238"/>
            <a:ext cx="10515600" cy="1216025"/>
          </a:xfrm>
          <a:noFill/>
        </p:spPr>
        <p:txBody>
          <a:bodyPr lIns="0" tIns="365760" rIns="0" anchor="b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>
          <a:xfrm>
            <a:off x="2459773" y="6171773"/>
            <a:ext cx="1358590" cy="365125"/>
          </a:xfrm>
        </p:spPr>
        <p:txBody>
          <a:bodyPr/>
          <a:lstStyle/>
          <a:p>
            <a:fld id="{01C2B559-85BA-964F-8C4C-8C9FF9405DEB}" type="datetime1">
              <a:rPr lang="en-US" smtClean="0"/>
              <a:t>4/3/2026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171772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metrotransit.org/websiteurl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838200" y="6171773"/>
            <a:ext cx="1462668" cy="365125"/>
          </a:xfrm>
        </p:spPr>
        <p:txBody>
          <a:bodyPr/>
          <a:lstStyle>
            <a:lvl1pPr algn="l">
              <a:defRPr/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59DB1A-75D0-D24E-8670-09FE2691E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3208"/>
            <a:ext cx="12192000" cy="139773"/>
          </a:xfrm>
          <a:prstGeom prst="rect">
            <a:avLst/>
          </a:prstGeom>
        </p:spPr>
      </p:pic>
      <p:pic>
        <p:nvPicPr>
          <p:cNvPr id="12" name="Graphic 5" descr="METRO logo">
            <a:extLst>
              <a:ext uri="{FF2B5EF4-FFF2-40B4-BE49-F238E27FC236}">
                <a16:creationId xmlns:a16="http://schemas.microsoft.com/office/drawing/2014/main" id="{FD4863DD-F97A-8A4F-A450-B104A9FA46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189352" y="6171771"/>
            <a:ext cx="1607964" cy="365760"/>
          </a:xfrm>
          <a:prstGeom prst="rect">
            <a:avLst/>
          </a:prstGeom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5308AD99-41A7-6B4A-9A00-0F8C38DBBB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365840"/>
            <a:ext cx="10512425" cy="971677"/>
          </a:xfrm>
        </p:spPr>
        <p:txBody>
          <a:bodyPr lIns="0" rIns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C20C8BF-B321-DC4B-8445-98553B51201D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838200" y="2450592"/>
            <a:ext cx="4846320" cy="3447288"/>
          </a:xfrm>
          <a:noFill/>
        </p:spPr>
        <p:txBody>
          <a:bodyPr lIns="0" rIns="0">
            <a:noAutofit/>
          </a:bodyPr>
          <a:lstStyle>
            <a:lvl1pPr>
              <a:lnSpc>
                <a:spcPct val="100000"/>
              </a:lnSpc>
              <a:defRPr sz="2100"/>
            </a:lvl1pPr>
            <a:lvl2pPr marL="685800" indent="-228600">
              <a:spcAft>
                <a:spcPts val="500"/>
              </a:spcAft>
              <a:buFont typeface="System Font Regular"/>
              <a:buChar char="–"/>
              <a:defRPr sz="1700"/>
            </a:lvl2pPr>
            <a:lvl3pPr marL="1143000" indent="-228600">
              <a:spcAft>
                <a:spcPts val="500"/>
              </a:spcAft>
              <a:buFont typeface="System Font Regular"/>
              <a:buChar char="–"/>
              <a:defRPr/>
            </a:lvl3pPr>
            <a:lvl4pPr marL="1600200" indent="-228600">
              <a:spcAft>
                <a:spcPts val="500"/>
              </a:spcAft>
              <a:buFont typeface="System Font Regular"/>
              <a:buChar char="–"/>
              <a:defRPr/>
            </a:lvl4pPr>
            <a:lvl5pPr marL="2057400" indent="-228600">
              <a:spcAft>
                <a:spcPts val="500"/>
              </a:spcAft>
              <a:buFont typeface="System Font Regular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992AA05-4981-9349-A737-73F69064E58A}"/>
              </a:ext>
            </a:extLst>
          </p:cNvPr>
          <p:cNvSpPr>
            <a:spLocks noGrp="1"/>
          </p:cNvSpPr>
          <p:nvPr>
            <p:ph sz="half" idx="2"/>
          </p:nvPr>
        </p:nvSpPr>
        <p:spPr bwMode="gray">
          <a:xfrm>
            <a:off x="6504432" y="2450592"/>
            <a:ext cx="4846320" cy="3447288"/>
          </a:xfrm>
          <a:noFill/>
        </p:spPr>
        <p:txBody>
          <a:bodyPr lIns="0" rIns="0">
            <a:noAutofit/>
          </a:bodyPr>
          <a:lstStyle>
            <a:lvl1pPr>
              <a:lnSpc>
                <a:spcPct val="100000"/>
              </a:lnSpc>
              <a:defRPr sz="2100"/>
            </a:lvl1pPr>
            <a:lvl2pPr marL="685800" indent="-228600">
              <a:spcAft>
                <a:spcPts val="500"/>
              </a:spcAft>
              <a:buFont typeface="System Font Regular"/>
              <a:buChar char="–"/>
              <a:defRPr sz="1700"/>
            </a:lvl2pPr>
            <a:lvl3pPr marL="1143000" indent="-228600">
              <a:spcAft>
                <a:spcPts val="500"/>
              </a:spcAft>
              <a:buFont typeface="System Font Regular"/>
              <a:buChar char="–"/>
              <a:defRPr/>
            </a:lvl3pPr>
            <a:lvl4pPr marL="1600200" indent="-228600">
              <a:spcAft>
                <a:spcPts val="500"/>
              </a:spcAft>
              <a:buFont typeface="System Font Regular"/>
              <a:buChar char="–"/>
              <a:defRPr/>
            </a:lvl4pPr>
            <a:lvl5pPr marL="2057400" indent="-228600">
              <a:spcAft>
                <a:spcPts val="500"/>
              </a:spcAft>
              <a:buFont typeface="System Font Regular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610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 column stacked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2238"/>
            <a:ext cx="10515600" cy="1216025"/>
          </a:xfrm>
          <a:noFill/>
        </p:spPr>
        <p:txBody>
          <a:bodyPr lIns="0" tIns="365760" rIns="0" anchor="b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3840477"/>
            <a:ext cx="10515600" cy="2057401"/>
          </a:xfrm>
          <a:noFill/>
        </p:spPr>
        <p:txBody>
          <a:bodyPr lIns="0" tIns="0" rIns="0" bIns="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>
          <a:xfrm>
            <a:off x="2459773" y="6171773"/>
            <a:ext cx="1358590" cy="365125"/>
          </a:xfrm>
        </p:spPr>
        <p:txBody>
          <a:bodyPr/>
          <a:lstStyle/>
          <a:p>
            <a:fld id="{D07B4ACB-51E1-3E42-B65C-CBB6CB5B9F04}" type="datetime1">
              <a:rPr lang="en-US" smtClean="0"/>
              <a:t>4/3/2026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171772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metrotransit.org/websiteurl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838200" y="6171773"/>
            <a:ext cx="1462668" cy="365125"/>
          </a:xfrm>
        </p:spPr>
        <p:txBody>
          <a:bodyPr/>
          <a:lstStyle>
            <a:lvl1pPr algn="l">
              <a:defRPr/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59DB1A-75D0-D24E-8670-09FE2691E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3208"/>
            <a:ext cx="12192000" cy="13977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C07629-59F3-6F42-962D-13AEF63E69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463040"/>
            <a:ext cx="10515600" cy="2057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Graphic 5" descr="METRO logo">
            <a:extLst>
              <a:ext uri="{FF2B5EF4-FFF2-40B4-BE49-F238E27FC236}">
                <a16:creationId xmlns:a16="http://schemas.microsoft.com/office/drawing/2014/main" id="{E3BB130F-4A54-1143-9132-617FBECE87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189352" y="6171771"/>
            <a:ext cx="160796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28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Image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365760" r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199" y="1463040"/>
            <a:ext cx="6236208" cy="4434840"/>
          </a:xfrm>
        </p:spPr>
        <p:txBody>
          <a:bodyPr lIns="0" tIns="0" rIns="0" bIns="0"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463040"/>
            <a:ext cx="4535424" cy="4434840"/>
          </a:xfrm>
        </p:spPr>
        <p:txBody>
          <a:bodyPr lIns="0" tIns="0" rIns="0" bIns="0"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2464565" y="6164216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349352-FA94-C149-B62C-F989FFCC37B3}" type="datetime1">
              <a:rPr lang="en-US" smtClean="0"/>
              <a:t>4/3/2026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178283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metrotransit.org/websiteurl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843210" y="6158487"/>
            <a:ext cx="1462668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A0CEB7-1E1D-8249-9356-3756001BC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3208"/>
            <a:ext cx="12192000" cy="139773"/>
          </a:xfrm>
          <a:prstGeom prst="rect">
            <a:avLst/>
          </a:prstGeom>
        </p:spPr>
      </p:pic>
      <p:pic>
        <p:nvPicPr>
          <p:cNvPr id="15" name="Graphic 5" descr="METRO logo">
            <a:extLst>
              <a:ext uri="{FF2B5EF4-FFF2-40B4-BE49-F238E27FC236}">
                <a16:creationId xmlns:a16="http://schemas.microsoft.com/office/drawing/2014/main" id="{6961DB4B-F0E0-044D-A12E-B2B3640117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189352" y="6171771"/>
            <a:ext cx="160796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Tenorite" pitchFamily="2" charset="0"/>
              </a:defRPr>
            </a:lvl1pPr>
          </a:lstStyle>
          <a:p>
            <a:fld id="{97146A86-9F44-0143-A019-33CAB9F4355B}" type="datetime1">
              <a:rPr lang="en-US" smtClean="0"/>
              <a:t>4/3/2026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  <a:latin typeface="Tenorite" pitchFamily="2" charset="0"/>
              </a:defRPr>
            </a:lvl1pPr>
          </a:lstStyle>
          <a:p>
            <a:r>
              <a:rPr lang="en-US"/>
              <a:t>metrotransit.org/websiteurl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10396728" y="6356350"/>
            <a:ext cx="146266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2"/>
                </a:solidFill>
                <a:latin typeface="Tenorite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45" r:id="rId3"/>
    <p:sldLayoutId id="2147483847" r:id="rId4"/>
    <p:sldLayoutId id="2147483848" r:id="rId5"/>
    <p:sldLayoutId id="2147483858" r:id="rId6"/>
    <p:sldLayoutId id="2147483860" r:id="rId7"/>
    <p:sldLayoutId id="2147483852" r:id="rId8"/>
    <p:sldLayoutId id="2147483826" r:id="rId9"/>
    <p:sldLayoutId id="2147483732" r:id="rId10"/>
    <p:sldLayoutId id="2147483733" r:id="rId11"/>
    <p:sldLayoutId id="2147483856" r:id="rId12"/>
    <p:sldLayoutId id="2147483821" r:id="rId13"/>
    <p:sldLayoutId id="214748379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enorit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Tenorit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System Font Regular"/>
        <a:buChar char="–"/>
        <a:defRPr sz="2100" kern="1200">
          <a:solidFill>
            <a:schemeClr val="tx2"/>
          </a:solidFill>
          <a:latin typeface="Tenorit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Tenorit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Tenorit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Tenorit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www.metrotransit.org/brt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32F616-EF4C-8844-8AE1-66EE0B845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4481081"/>
            <a:ext cx="9723721" cy="108739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enorite"/>
              </a:rPr>
              <a:t>METRO H Line</a:t>
            </a:r>
            <a:br>
              <a:rPr lang="en-US" dirty="0"/>
            </a:br>
            <a:r>
              <a:rPr lang="en-US" dirty="0">
                <a:latin typeface="Tenorite"/>
              </a:rPr>
              <a:t>Downtown Minneapolis Neighborhood Association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316AF3-2D63-7043-B862-239247E68B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enorite"/>
              </a:rPr>
              <a:t>January 6, 2026</a:t>
            </a:r>
            <a:br>
              <a:rPr lang="en-US" dirty="0"/>
            </a:br>
            <a:r>
              <a:rPr lang="en-US" dirty="0">
                <a:latin typeface="Tenorite"/>
              </a:rPr>
              <a:t>Alyssia (Sia) Bell | Community Outreach Coordinator </a:t>
            </a:r>
          </a:p>
        </p:txBody>
      </p:sp>
      <p:pic>
        <p:nvPicPr>
          <p:cNvPr id="5" name="Picture 4" descr="a logo of Metro Transit, a service of the Metropolitan Council">
            <a:extLst>
              <a:ext uri="{FF2B5EF4-FFF2-40B4-BE49-F238E27FC236}">
                <a16:creationId xmlns:a16="http://schemas.microsoft.com/office/drawing/2014/main" id="{C4A36CA6-D90E-3A49-A313-A6C302910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1597" y="5902112"/>
            <a:ext cx="2400300" cy="543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EFC088-8DFB-8CC6-020E-8F14370313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9562" y="1577591"/>
            <a:ext cx="5732876" cy="16816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51331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EE1DC-215F-9FEA-BFC9-E51D3489B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23B7E-7F5F-3366-A1D3-D95BCD08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16025"/>
          </a:xfrm>
        </p:spPr>
        <p:txBody>
          <a:bodyPr anchor="b">
            <a:normAutofit/>
          </a:bodyPr>
          <a:lstStyle/>
          <a:p>
            <a:r>
              <a:rPr lang="en-US"/>
              <a:t>Outreach Materials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23141-7E0D-0B05-4E25-0C18200B8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71773"/>
            <a:ext cx="14626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162E39E7-C229-EDE6-B118-D1A7E025D0C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62456"/>
          <a:ext cx="10216243" cy="4004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6381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41A1E-1926-C654-A9B6-C3F4B8548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5EA83-8AC7-7416-7553-0E0F8A75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will we engage?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75682-6ACF-6C79-3D07-DD5EA94B0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6609202" cy="443484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/>
              <a:t>Direct mailing to all homes, businesses, and property owners along the corridor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/>
              <a:t>Door knocking with station-specific flyers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/>
              <a:t>Pop-up events 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/>
              <a:t>Distribute messages through local elected officials, cities, and partner agencies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/>
              <a:t>Partner with neighborhood, community, business, and advocacy groups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/>
              <a:t>Existing route bus rider outreach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/>
              <a:t>Email newsletters, project webpage, social media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/>
              <a:t>Translation of documents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/>
              <a:t>Participate in community events and meetings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/>
              <a:t>Collect feedback via online and in-person surveys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DE042-5A9D-8AEF-F62E-94C86BC9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A73531-EF2E-9041-F08F-6357E6716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42377" y="1393852"/>
            <a:ext cx="4082159" cy="45732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0176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b="1"/>
              <a:t>Alyssia Bell</a:t>
            </a:r>
          </a:p>
          <a:p>
            <a:r>
              <a:rPr lang="en-US" sz="2800" i="1"/>
              <a:t>hline@metrotransit.org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7DA40-D97D-6B44-9E1E-D52B318DC7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51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B7263-9FCD-C844-490A-DC9E329E8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16025"/>
          </a:xfrm>
        </p:spPr>
        <p:txBody>
          <a:bodyPr/>
          <a:lstStyle/>
          <a:p>
            <a:r>
              <a:rPr lang="en-US"/>
              <a:t>METRO H Line Bus Rapid Transit (BRT)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E2034-1ABB-4A55-2C66-695B3D6B2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63674"/>
            <a:ext cx="3980380" cy="4708525"/>
          </a:xfrm>
        </p:spPr>
        <p:txBody>
          <a:bodyPr>
            <a:normAutofit fontScale="92500"/>
          </a:bodyPr>
          <a:lstStyle/>
          <a:p>
            <a:r>
              <a:rPr lang="en-US"/>
              <a:t>Bus rapid transit (BRT)</a:t>
            </a:r>
          </a:p>
          <a:p>
            <a:pPr lvl="1"/>
            <a:r>
              <a:rPr lang="en-US"/>
              <a:t>Fast, frequent, all-day service</a:t>
            </a:r>
          </a:p>
          <a:p>
            <a:pPr lvl="1"/>
            <a:r>
              <a:rPr lang="en-US"/>
              <a:t>Stations and buses that are comfortable, easy to use</a:t>
            </a:r>
          </a:p>
          <a:p>
            <a:r>
              <a:rPr lang="en-US"/>
              <a:t>17-mile BRT line</a:t>
            </a:r>
          </a:p>
          <a:p>
            <a:pPr lvl="1"/>
            <a:r>
              <a:rPr lang="en-US"/>
              <a:t>Downtown Minneapolis to the East Side of Saint Paul</a:t>
            </a:r>
          </a:p>
          <a:p>
            <a:r>
              <a:rPr lang="en-US"/>
              <a:t>Substantial upgrade and extension of Route 3</a:t>
            </a:r>
          </a:p>
          <a:p>
            <a:pPr lvl="1"/>
            <a:r>
              <a:rPr lang="en-US"/>
              <a:t>Region’s 5th highest ridership bus route in 2024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A9C0D-0DFD-C22C-416B-0D63A8119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71773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 descr="Diagram&#10;&#10;AI-generated content may be incorrect.">
            <a:extLst>
              <a:ext uri="{FF2B5EF4-FFF2-40B4-BE49-F238E27FC236}">
                <a16:creationId xmlns:a16="http://schemas.microsoft.com/office/drawing/2014/main" id="{A481FE99-C613-5A10-241A-007EDF7F8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96"/>
          <a:stretch>
            <a:fillRect/>
          </a:stretch>
        </p:blipFill>
        <p:spPr>
          <a:xfrm>
            <a:off x="4732856" y="1463674"/>
            <a:ext cx="7382882" cy="326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91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D5DB0-63A1-F77D-24FB-679F8067B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F9D6C-DEE2-745C-400C-6A47F0A6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52" y="321102"/>
            <a:ext cx="4223362" cy="958773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/>
              <a:t>Eight planned lines by 2030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BF553-0254-ECBA-7FF4-73F3C67E6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58" y="1279876"/>
            <a:ext cx="4365047" cy="4601866"/>
          </a:xfrm>
          <a:solidFill>
            <a:schemeClr val="bg1"/>
          </a:solidFill>
        </p:spPr>
        <p:txBody>
          <a:bodyPr vert="horz" lIns="91440" tIns="91440" rIns="91440" bIns="91440" rtlCol="0" anchor="t">
            <a:normAutofit fontScale="77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enorite"/>
              </a:rPr>
              <a:t>A Line (Snelling): 2016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enorite"/>
              </a:rPr>
              <a:t>B Line (Lake/Marshall): June 14, 2025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enorite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enorite"/>
              </a:rPr>
              <a:t>C Line (Penn): 2019</a:t>
            </a:r>
            <a:endParaRPr lang="en-US" sz="2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enorite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enorite"/>
              </a:rPr>
              <a:t>D Line (Chicago/Fremont): 2022</a:t>
            </a:r>
            <a:endParaRPr lang="en-US" sz="2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enorite"/>
            </a:endParaRPr>
          </a:p>
          <a:p>
            <a:pPr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enorite"/>
              </a:rPr>
              <a:t>E Line (Hennepin/France): Construction;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enorite"/>
              </a:rPr>
              <a:t> 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enorite"/>
              </a:rPr>
              <a:t>Dec. 6, 2025</a:t>
            </a:r>
            <a:endParaRPr lang="en-US" sz="25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enorite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enorite"/>
              </a:rPr>
              <a:t>F Line (Central): Engineering</a:t>
            </a:r>
            <a:endParaRPr lang="en-US" sz="2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enorite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enorite"/>
              </a:rPr>
              <a:t>G Line (Rice/Robert): Planning</a:t>
            </a:r>
            <a:endParaRPr lang="en-US" sz="2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enorite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enorite"/>
              </a:rPr>
              <a:t>H Line (Como/Maryland): Planning</a:t>
            </a:r>
            <a:endParaRPr lang="en-US" sz="2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enorite"/>
            </a:endParaRPr>
          </a:p>
        </p:txBody>
      </p:sp>
      <p:pic>
        <p:nvPicPr>
          <p:cNvPr id="6" name="Picture 5" descr="Map of the current and planned METRO network.">
            <a:extLst>
              <a:ext uri="{FF2B5EF4-FFF2-40B4-BE49-F238E27FC236}">
                <a16:creationId xmlns:a16="http://schemas.microsoft.com/office/drawing/2014/main" id="{7FC32D6E-AE71-3EB5-6B15-970C2B38C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" t="162" r="33221" b="-162"/>
          <a:stretch>
            <a:fillRect/>
          </a:stretch>
        </p:blipFill>
        <p:spPr>
          <a:xfrm>
            <a:off x="4585514" y="0"/>
            <a:ext cx="7606485" cy="671897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D1592-C2BE-42F1-C9AA-AA28FE7F6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</p:txBody>
      </p: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512149EA-A6B4-881A-C2A1-A64F467A9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00733" y="2752725"/>
            <a:ext cx="969314" cy="1976438"/>
            <a:chOff x="8043863" y="2752725"/>
            <a:chExt cx="969314" cy="197643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1E25A43-DC62-7D01-B086-C031597E7087}"/>
                </a:ext>
              </a:extLst>
            </p:cNvPr>
            <p:cNvGrpSpPr/>
            <p:nvPr/>
          </p:nvGrpSpPr>
          <p:grpSpPr>
            <a:xfrm>
              <a:off x="8043863" y="2752725"/>
              <a:ext cx="795337" cy="1976438"/>
              <a:chOff x="8043863" y="2752725"/>
              <a:chExt cx="795337" cy="1976438"/>
            </a:xfrm>
            <a:effectLst>
              <a:glow rad="101600">
                <a:srgbClr val="7F7F7F">
                  <a:alpha val="60000"/>
                </a:srgbClr>
              </a:glow>
            </a:effectLst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114A53DF-E42B-1FA6-1BD8-D97E59C5C0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39200" y="2752725"/>
                <a:ext cx="0" cy="1976438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32EEAC9-98D4-C889-FC45-8ED789AC19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43863" y="4729163"/>
                <a:ext cx="795337" cy="0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E0DFE5B-8A02-DB78-4B0A-81E2B54E4EF7}"/>
                </a:ext>
              </a:extLst>
            </p:cNvPr>
            <p:cNvSpPr/>
            <p:nvPr/>
          </p:nvSpPr>
          <p:spPr>
            <a:xfrm>
              <a:off x="8647417" y="2982871"/>
              <a:ext cx="365760" cy="36576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/>
              </a:solidFill>
            </a:ln>
            <a:effectLst/>
            <a:scene3d>
              <a:camera prst="orthographicFront">
                <a:rot lat="0" lon="0" rev="0"/>
              </a:camera>
              <a:lightRig rig="twoPt" dir="tl"/>
            </a:scene3d>
            <a:sp3d prstMaterial="flat"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norite" panose="00000500000000000000" pitchFamily="2" charset="0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F6F1919E-ADF3-582E-1811-25703CAAB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11010" y="3897414"/>
            <a:ext cx="3550224" cy="365760"/>
            <a:chOff x="6454140" y="3897414"/>
            <a:chExt cx="3550224" cy="36576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E853DD5-2236-52B0-532A-7C8DAD971088}"/>
                </a:ext>
              </a:extLst>
            </p:cNvPr>
            <p:cNvGrpSpPr/>
            <p:nvPr/>
          </p:nvGrpSpPr>
          <p:grpSpPr>
            <a:xfrm>
              <a:off x="6454140" y="4076700"/>
              <a:ext cx="3550224" cy="60960"/>
              <a:chOff x="6454140" y="4076700"/>
              <a:chExt cx="3550224" cy="60960"/>
            </a:xfrm>
            <a:effectLst>
              <a:glow rad="101600">
                <a:srgbClr val="7F7F7F">
                  <a:alpha val="60000"/>
                </a:srgbClr>
              </a:glow>
            </a:effectLst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8BDB0770-23C2-2224-47D1-9584BEE75B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54140" y="4076700"/>
                <a:ext cx="2385060" cy="0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BD73373-7F24-C8CF-4F99-271A28FB1D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39200" y="4137660"/>
                <a:ext cx="1065407" cy="0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DAA393E-B010-4E31-48EA-A36794258C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16091" y="4076700"/>
                <a:ext cx="88273" cy="60960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740B536-2204-ABC3-11E3-6D621189D26F}"/>
                </a:ext>
              </a:extLst>
            </p:cNvPr>
            <p:cNvSpPr/>
            <p:nvPr/>
          </p:nvSpPr>
          <p:spPr>
            <a:xfrm>
              <a:off x="7954425" y="3897414"/>
              <a:ext cx="365760" cy="36576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/>
              </a:solidFill>
            </a:ln>
            <a:effectLst/>
            <a:scene3d>
              <a:camera prst="orthographicFront">
                <a:rot lat="0" lon="0" rev="0"/>
              </a:camera>
              <a:lightRig rig="twoPt" dir="tl"/>
            </a:scene3d>
            <a:sp3d prstMaterial="flat"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 defTabSz="457200"/>
              <a:r>
                <a:rPr lang="en-US" sz="2000" b="1">
                  <a:solidFill>
                    <a:srgbClr val="FFFFFF"/>
                  </a:solidFill>
                  <a:latin typeface="Tenorite" panose="00000500000000000000" pitchFamily="2" charset="0"/>
                </a:rPr>
                <a:t>B</a:t>
              </a:r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FC3F27C7-5CC5-ED5A-7034-290D59DC5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21506" y="1772658"/>
            <a:ext cx="864438" cy="1808742"/>
            <a:chOff x="6564636" y="1772658"/>
            <a:chExt cx="864438" cy="1808742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DD789DC-1996-1B43-F85D-EC572B75787F}"/>
                </a:ext>
              </a:extLst>
            </p:cNvPr>
            <p:cNvGrpSpPr/>
            <p:nvPr/>
          </p:nvGrpSpPr>
          <p:grpSpPr>
            <a:xfrm>
              <a:off x="6564636" y="1772658"/>
              <a:ext cx="864438" cy="1808742"/>
              <a:chOff x="6564636" y="1772658"/>
              <a:chExt cx="864438" cy="1808742"/>
            </a:xfrm>
            <a:effectLst>
              <a:glow rad="101600">
                <a:srgbClr val="7F7F7F">
                  <a:alpha val="60000"/>
                </a:srgbClr>
              </a:glow>
            </a:effectLst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C0A3708-621E-0E82-50EC-A1DAA89DE8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68697" y="2300288"/>
                <a:ext cx="0" cy="1048343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95DF113-7A3C-92CE-C831-0E63708E12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68697" y="3348631"/>
                <a:ext cx="360828" cy="0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96318BEC-C1E4-1DA6-E667-F0EBA7AFA0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29525" y="3359485"/>
                <a:ext cx="80900" cy="97109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BA7F150F-BAFC-EA64-60DF-907AAD8D5D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4610" y="3456594"/>
                <a:ext cx="224464" cy="124806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C13B11C-57D5-41BB-6F3D-C8A7B0FEDF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25658" y="2155316"/>
                <a:ext cx="143039" cy="144972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402C7A52-C96D-9CBF-A34A-9EECFD776C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64637" y="1872562"/>
                <a:ext cx="61021" cy="282754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7F6A4B4D-0AD5-BF0E-958E-01EBA2EB80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64636" y="1772658"/>
                <a:ext cx="50340" cy="99904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A96D6FD-6167-67EC-A50A-2300AD2FA563}"/>
                </a:ext>
              </a:extLst>
            </p:cNvPr>
            <p:cNvSpPr/>
            <p:nvPr/>
          </p:nvSpPr>
          <p:spPr>
            <a:xfrm>
              <a:off x="6585817" y="2341789"/>
              <a:ext cx="365760" cy="36576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/>
              </a:solidFill>
            </a:ln>
            <a:effectLst/>
            <a:scene3d>
              <a:camera prst="orthographicFront">
                <a:rot lat="0" lon="0" rev="0"/>
              </a:camera>
              <a:lightRig rig="twoPt" dir="tl"/>
            </a:scene3d>
            <a:sp3d prstMaterial="flat"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norite" panose="00000500000000000000" pitchFamily="2" charset="0"/>
                  <a:ea typeface="+mn-ea"/>
                  <a:cs typeface="+mn-cs"/>
                </a:rPr>
                <a:t>C</a:t>
              </a:r>
            </a:p>
          </p:txBody>
        </p: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4C81E6A2-50DD-855D-6F36-0A1B10943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23102" y="2300288"/>
            <a:ext cx="989499" cy="3752850"/>
            <a:chOff x="6766232" y="2300288"/>
            <a:chExt cx="989499" cy="3752850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BE0E6BDD-CACE-D974-B424-1BC37D95DCF7}"/>
                </a:ext>
              </a:extLst>
            </p:cNvPr>
            <p:cNvGrpSpPr/>
            <p:nvPr/>
          </p:nvGrpSpPr>
          <p:grpSpPr>
            <a:xfrm>
              <a:off x="6766232" y="2300288"/>
              <a:ext cx="989499" cy="3752850"/>
              <a:chOff x="6766232" y="2300288"/>
              <a:chExt cx="989499" cy="3752850"/>
            </a:xfrm>
            <a:effectLst>
              <a:glow rad="101600">
                <a:srgbClr val="7F7F7F">
                  <a:alpha val="60000"/>
                </a:srgbClr>
              </a:glow>
            </a:effectLst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E05C1926-1556-4624-99D9-7EF031757D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29074" y="3581400"/>
                <a:ext cx="0" cy="1604963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9B045E66-71BB-7C79-91CF-F0E15FDA1D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42964" y="5189111"/>
                <a:ext cx="86110" cy="0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16B81D62-6D91-7038-2970-A5E7B60FA0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42964" y="5189111"/>
                <a:ext cx="0" cy="733058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A5BF3326-A667-212F-715B-A952A1CF36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42964" y="5922169"/>
                <a:ext cx="412767" cy="0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B552ECC0-AF1E-D966-0522-B9F716E202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55731" y="5922169"/>
                <a:ext cx="0" cy="130969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79FF41AE-6745-5196-42D3-926373517C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49111" y="3217663"/>
                <a:ext cx="180414" cy="141822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3BB663DA-C760-2A38-0EDD-91237CB046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49111" y="2300288"/>
                <a:ext cx="0" cy="917375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85E14D79-A23E-721E-7B63-8367FE0FDD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66232" y="2300288"/>
                <a:ext cx="182879" cy="0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033B969-4B43-866F-589B-D204888A9780}"/>
                </a:ext>
              </a:extLst>
            </p:cNvPr>
            <p:cNvSpPr/>
            <p:nvPr/>
          </p:nvSpPr>
          <p:spPr>
            <a:xfrm>
              <a:off x="7160084" y="5515982"/>
              <a:ext cx="365760" cy="36576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/>
              </a:solidFill>
            </a:ln>
            <a:effectLst/>
            <a:scene3d>
              <a:camera prst="orthographicFront">
                <a:rot lat="0" lon="0" rev="0"/>
              </a:camera>
              <a:lightRig rig="twoPt" dir="tl"/>
            </a:scene3d>
            <a:sp3d prstMaterial="flat"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norite" panose="00000500000000000000" pitchFamily="2" charset="0"/>
                  <a:ea typeface="+mn-ea"/>
                  <a:cs typeface="+mn-cs"/>
                </a:rPr>
                <a:t>D</a:t>
              </a:r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7DC6716B-4663-36A1-85ED-20CB559FA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16768" y="3277260"/>
            <a:ext cx="1948271" cy="2212423"/>
            <a:chOff x="6259898" y="3277260"/>
            <a:chExt cx="1948271" cy="2212423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59AF5C12-E448-8E19-0B0E-E759A51C5379}"/>
                </a:ext>
              </a:extLst>
            </p:cNvPr>
            <p:cNvGrpSpPr/>
            <p:nvPr/>
          </p:nvGrpSpPr>
          <p:grpSpPr>
            <a:xfrm>
              <a:off x="6451038" y="3277260"/>
              <a:ext cx="1757131" cy="2212423"/>
              <a:chOff x="6451038" y="3277260"/>
              <a:chExt cx="1757131" cy="2212423"/>
            </a:xfrm>
            <a:effectLst>
              <a:glow rad="101600">
                <a:srgbClr val="7F7F7F">
                  <a:alpha val="60000"/>
                </a:srgbClr>
              </a:glow>
            </a:effectLst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BFAACA8D-390E-48C8-7E1C-17A9A41172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5844" y="3277260"/>
                <a:ext cx="682325" cy="399390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BE334802-9926-186A-19BE-139A9865CF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59029" y="3277260"/>
                <a:ext cx="456154" cy="333014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5EF19045-EDF7-BDC8-16AB-F385D985D9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48368" y="3610274"/>
                <a:ext cx="10660" cy="124806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1B4A46F1-EC9A-CEF4-3141-93F8418F7F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03724" y="3735080"/>
                <a:ext cx="144644" cy="246370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F2674014-EBF3-C792-9576-689CBA67C8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03724" y="3989714"/>
                <a:ext cx="0" cy="306061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9FD6B0E6-4D53-8FCB-A0FF-756D90110D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14286" y="4303549"/>
                <a:ext cx="89438" cy="490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BA63C7DA-A43F-6644-FBC9-68A713ABDA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97177" y="4303549"/>
                <a:ext cx="117109" cy="109247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037B6DA6-8AD3-0FD0-3B70-202A18449E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47812" y="4412796"/>
                <a:ext cx="49365" cy="187780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8C9D4CF5-859A-9943-C810-AE2291F330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51038" y="4600576"/>
                <a:ext cx="196773" cy="13266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14960743-B83B-57EC-B53A-9F291FBFC4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51038" y="4613842"/>
                <a:ext cx="0" cy="758258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957B6A7D-A1E5-FF76-9834-F5441912CB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51038" y="5372100"/>
                <a:ext cx="113598" cy="50006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35FD0E21-90DC-0F50-2D2A-26B54C8135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64636" y="5422106"/>
                <a:ext cx="0" cy="67577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7A4DEAD-E302-931E-077A-215E7CC6AC9E}"/>
                </a:ext>
              </a:extLst>
            </p:cNvPr>
            <p:cNvSpPr/>
            <p:nvPr/>
          </p:nvSpPr>
          <p:spPr>
            <a:xfrm>
              <a:off x="6259898" y="4901782"/>
              <a:ext cx="365760" cy="36576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/>
              </a:solidFill>
              <a:prstDash val="sysDot"/>
            </a:ln>
            <a:effectLst/>
            <a:scene3d>
              <a:camera prst="orthographicFront">
                <a:rot lat="0" lon="0" rev="0"/>
              </a:camera>
              <a:lightRig rig="twoPt" dir="tl"/>
            </a:scene3d>
            <a:sp3d prstMaterial="flat"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norite" panose="00000500000000000000" pitchFamily="2" charset="0"/>
                  <a:ea typeface="+mn-ea"/>
                  <a:cs typeface="+mn-cs"/>
                </a:rPr>
                <a:t>E</a:t>
              </a:r>
            </a:p>
          </p:txBody>
        </p: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089C1731-2A05-E58B-DBF3-6181AD36A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77956" y="396553"/>
            <a:ext cx="435144" cy="3239327"/>
            <a:chOff x="7221086" y="396553"/>
            <a:chExt cx="435144" cy="3239327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E2123FE6-1186-AABB-8223-0244A691A12C}"/>
                </a:ext>
              </a:extLst>
            </p:cNvPr>
            <p:cNvGrpSpPr/>
            <p:nvPr/>
          </p:nvGrpSpPr>
          <p:grpSpPr>
            <a:xfrm>
              <a:off x="7221086" y="396553"/>
              <a:ext cx="435144" cy="3239327"/>
              <a:chOff x="7221086" y="396553"/>
              <a:chExt cx="435144" cy="3239327"/>
            </a:xfrm>
            <a:effectLst>
              <a:glow rad="101600">
                <a:srgbClr val="7F7F7F">
                  <a:alpha val="60000"/>
                </a:srgbClr>
              </a:glow>
            </a:effectLst>
          </p:grpSpPr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232FC77A-7F39-91F5-E14E-BB046C96AF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46670" y="1695450"/>
                <a:ext cx="9560" cy="1389731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63163EE9-7806-6C30-EE35-97B874DB1A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28817" y="3097881"/>
                <a:ext cx="217853" cy="358713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EBBFA800-9CB1-2C59-0939-431F781532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21086" y="3418520"/>
                <a:ext cx="130782" cy="217360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C8512B25-C49E-40DB-4CB4-D36DDF329D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51868" y="3414800"/>
                <a:ext cx="76949" cy="41794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D3C4CB58-D000-9428-94BC-F233768851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28817" y="1695450"/>
                <a:ext cx="217853" cy="0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BCD68A1A-ED7E-FE8B-18E3-AFFE05CD34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20995" y="396553"/>
                <a:ext cx="7822" cy="1298897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2C0CFB9-74DA-8515-D55F-61DCB1387E56}"/>
                </a:ext>
              </a:extLst>
            </p:cNvPr>
            <p:cNvSpPr/>
            <p:nvPr/>
          </p:nvSpPr>
          <p:spPr>
            <a:xfrm>
              <a:off x="7246194" y="672778"/>
              <a:ext cx="365760" cy="36576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/>
              </a:solidFill>
              <a:prstDash val="sysDot"/>
            </a:ln>
            <a:effectLst/>
            <a:scene3d>
              <a:camera prst="orthographicFront">
                <a:rot lat="0" lon="0" rev="0"/>
              </a:camera>
              <a:lightRig rig="twoPt" dir="tl"/>
            </a:scene3d>
            <a:sp3d prstMaterial="flat"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norite" panose="00000500000000000000" pitchFamily="2" charset="0"/>
                  <a:ea typeface="+mn-ea"/>
                  <a:cs typeface="+mn-cs"/>
                </a:rPr>
                <a:t>F</a:t>
              </a:r>
            </a:p>
          </p:txBody>
        </p:sp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3DD1A60A-8521-DBE4-8AAF-20B95ABE6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85070" y="2455069"/>
            <a:ext cx="542167" cy="2967037"/>
            <a:chOff x="9728200" y="2455069"/>
            <a:chExt cx="542167" cy="2967037"/>
          </a:xfrm>
        </p:grpSpPr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6E8D0E9D-F38F-9242-DA86-559D5B38240C}"/>
                </a:ext>
              </a:extLst>
            </p:cNvPr>
            <p:cNvGrpSpPr/>
            <p:nvPr/>
          </p:nvGrpSpPr>
          <p:grpSpPr>
            <a:xfrm>
              <a:off x="9728200" y="2455069"/>
              <a:ext cx="404019" cy="2967037"/>
              <a:chOff x="9728200" y="2455069"/>
              <a:chExt cx="404019" cy="2967037"/>
            </a:xfrm>
            <a:effectLst>
              <a:glow rad="101600">
                <a:srgbClr val="7F7F7F">
                  <a:alpha val="60000"/>
                </a:srgbClr>
              </a:glow>
            </a:effectLst>
          </p:grpSpPr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F2EBD126-DA43-F932-8729-91954F88AA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28200" y="2455069"/>
                <a:ext cx="0" cy="1571625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90DE97F0-9BE8-E519-AEE7-D6313ED019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28200" y="4026694"/>
                <a:ext cx="100208" cy="0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46D885B6-A969-E7BB-1C9C-C5CD5C6D68A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828408" y="4005978"/>
                <a:ext cx="28409" cy="20716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065CF3E9-611C-C5F8-5D85-3C09DA9016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856817" y="4005978"/>
                <a:ext cx="230670" cy="332660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FF135579-5A45-F877-C189-0B69AF710E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87487" y="4338638"/>
                <a:ext cx="0" cy="92868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807475CF-76C4-7E5A-157A-B483574C41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087487" y="4431506"/>
                <a:ext cx="44732" cy="45244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1A645079-ECA9-E5DF-2880-35B9719574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87486" y="4476750"/>
                <a:ext cx="44733" cy="113694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251FED7B-4319-88E7-2AE3-AF4AE75D6E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87486" y="4607209"/>
                <a:ext cx="0" cy="814897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F2E187A4-91DA-7308-7AFE-390B66C8A1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376" y="5422106"/>
                <a:ext cx="86110" cy="0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1D43DEF-7D6B-343D-8A6A-8E71DB6557BB}"/>
                </a:ext>
              </a:extLst>
            </p:cNvPr>
            <p:cNvSpPr/>
            <p:nvPr/>
          </p:nvSpPr>
          <p:spPr>
            <a:xfrm>
              <a:off x="9904607" y="4901782"/>
              <a:ext cx="365760" cy="36576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/>
              </a:solidFill>
              <a:prstDash val="sysDot"/>
            </a:ln>
            <a:effectLst/>
            <a:scene3d>
              <a:camera prst="orthographicFront">
                <a:rot lat="0" lon="0" rev="0"/>
              </a:camera>
              <a:lightRig rig="twoPt" dir="tl"/>
            </a:scene3d>
            <a:sp3d prstMaterial="flat"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norite" panose="00000500000000000000" pitchFamily="2" charset="0"/>
                  <a:ea typeface="+mn-ea"/>
                  <a:cs typeface="+mn-cs"/>
                </a:rPr>
                <a:t>G</a:t>
              </a:r>
            </a:p>
          </p:txBody>
        </p: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AA633CEB-D87B-54C8-9AB0-D3F1556D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43976" y="3264143"/>
            <a:ext cx="3776437" cy="741835"/>
            <a:chOff x="7287106" y="3264143"/>
            <a:chExt cx="3776437" cy="741835"/>
          </a:xfrm>
        </p:grpSpPr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985412CE-D6D1-C043-4348-A4A64234CD10}"/>
                </a:ext>
              </a:extLst>
            </p:cNvPr>
            <p:cNvGrpSpPr/>
            <p:nvPr/>
          </p:nvGrpSpPr>
          <p:grpSpPr>
            <a:xfrm>
              <a:off x="7287106" y="3264143"/>
              <a:ext cx="3776437" cy="741835"/>
              <a:chOff x="7287106" y="3264143"/>
              <a:chExt cx="3776437" cy="741835"/>
            </a:xfrm>
            <a:effectLst>
              <a:glow rad="101600">
                <a:srgbClr val="7F7F7F">
                  <a:alpha val="60000"/>
                </a:srgbClr>
              </a:glow>
            </a:effectLst>
          </p:grpSpPr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0C48B7F1-3780-6DCF-97CC-F6D2EB2428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02156" y="3499146"/>
                <a:ext cx="0" cy="427142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DC43E3ED-3478-2E27-1A3E-11EB41B519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902156" y="3926288"/>
                <a:ext cx="161387" cy="0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CE49D439-9BFE-9EE5-BD26-B33E4B0DD3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63543" y="3926288"/>
                <a:ext cx="0" cy="79690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E59F5B74-2C38-50F1-C3E7-5FD8F8202D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94489" y="3499146"/>
                <a:ext cx="1607667" cy="0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4ECED5F8-F435-86A6-61B8-66B942A80D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94489" y="3499146"/>
                <a:ext cx="0" cy="45245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C07A3D99-A5AB-B80E-E723-778F273224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07500" y="3544391"/>
                <a:ext cx="86989" cy="0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F3D2360D-97AF-7B06-A3E5-99A50B3D2E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30998" y="3494884"/>
                <a:ext cx="76502" cy="49507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AE3305DE-1A49-FB87-D2E1-CF20F9978F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665224" y="3494884"/>
                <a:ext cx="465774" cy="2131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F48DFD3E-6550-56D4-EF47-E71BA1DA5D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99812" y="3494883"/>
                <a:ext cx="65412" cy="26420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8E8462A0-E581-FC83-A75E-4E35FF6122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47484" y="3447507"/>
                <a:ext cx="152328" cy="73796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7B8DDF60-6F66-0741-DEAB-D5A0B5BC30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283449" y="3264143"/>
                <a:ext cx="164035" cy="179624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0FA485CD-332A-1247-5847-6F5FE4A31F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00988" y="3264143"/>
                <a:ext cx="376713" cy="0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29A3274A-FE3A-71E4-4675-9F35F8C304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99199" y="3264143"/>
                <a:ext cx="1789" cy="84488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D8C6BEE7-48BC-597D-B780-A4EF18F60B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06980" y="3356493"/>
                <a:ext cx="88031" cy="127912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693F1A08-88F0-BE1B-F68D-591497600E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97373" y="3494883"/>
                <a:ext cx="12407" cy="66436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19742293-6E97-0BB5-39A1-9251754CE50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56230" y="3574354"/>
                <a:ext cx="141143" cy="26554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F6B5B9B4-FFAA-A1A5-3358-CC71569D8C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87106" y="3353955"/>
                <a:ext cx="376050" cy="246953"/>
              </a:xfrm>
              <a:prstGeom prst="line">
                <a:avLst/>
              </a:prstGeom>
              <a:ln w="57150" cap="rnd">
                <a:solidFill>
                  <a:srgbClr val="7F7F7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3556C53-AFF1-D52A-D434-ED66D6695D8A}"/>
                </a:ext>
              </a:extLst>
            </p:cNvPr>
            <p:cNvSpPr/>
            <p:nvPr/>
          </p:nvSpPr>
          <p:spPr>
            <a:xfrm>
              <a:off x="10004364" y="3277260"/>
              <a:ext cx="365760" cy="36576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/>
              </a:solidFill>
              <a:prstDash val="sysDot"/>
            </a:ln>
            <a:effectLst/>
            <a:scene3d>
              <a:camera prst="orthographicFront">
                <a:rot lat="0" lon="0" rev="0"/>
              </a:camera>
              <a:lightRig rig="twoPt" dir="tl"/>
            </a:scene3d>
            <a:sp3d prstMaterial="flat"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norite" panose="00000500000000000000" pitchFamily="2" charset="0"/>
                  <a:ea typeface="+mn-ea"/>
                  <a:cs typeface="+mn-cs"/>
                </a:rPr>
                <a:t>H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257D347-5ECF-19BC-55C7-831890D73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05338" y="321101"/>
            <a:ext cx="3783286" cy="1553881"/>
            <a:chOff x="8305338" y="321101"/>
            <a:chExt cx="3783286" cy="155388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2B12923-3662-9D3C-7CF9-C109FE32CA86}"/>
                </a:ext>
              </a:extLst>
            </p:cNvPr>
            <p:cNvSpPr/>
            <p:nvPr/>
          </p:nvSpPr>
          <p:spPr>
            <a:xfrm>
              <a:off x="8305338" y="321101"/>
              <a:ext cx="3783286" cy="15538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AC10FA7-AD2F-EF78-CF83-685F517385E2}"/>
                </a:ext>
              </a:extLst>
            </p:cNvPr>
            <p:cNvGrpSpPr/>
            <p:nvPr/>
          </p:nvGrpSpPr>
          <p:grpSpPr>
            <a:xfrm>
              <a:off x="8308193" y="321102"/>
              <a:ext cx="3780431" cy="1553880"/>
              <a:chOff x="8309709" y="356666"/>
              <a:chExt cx="3780431" cy="1553880"/>
            </a:xfrm>
            <a:solidFill>
              <a:schemeClr val="bg1"/>
            </a:solidFill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AE6FA8B4-68F1-448F-1DFC-2179E9FBDE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48115"/>
              <a:stretch>
                <a:fillRect/>
              </a:stretch>
            </p:blipFill>
            <p:spPr>
              <a:xfrm>
                <a:off x="10227237" y="356666"/>
                <a:ext cx="1862903" cy="1553880"/>
              </a:xfrm>
              <a:prstGeom prst="rect">
                <a:avLst/>
              </a:prstGeom>
              <a:grpFill/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F1534BD-E8F3-860C-7841-23A1359F11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8555" b="57668"/>
              <a:stretch>
                <a:fillRect/>
              </a:stretch>
            </p:blipFill>
            <p:spPr>
              <a:xfrm>
                <a:off x="8309709" y="356666"/>
                <a:ext cx="1914673" cy="1039675"/>
              </a:xfrm>
              <a:prstGeom prst="rect">
                <a:avLst/>
              </a:prstGeom>
              <a:grpFill/>
            </p:spPr>
          </p:pic>
        </p:grpSp>
      </p:grpSp>
    </p:spTree>
    <p:extLst>
      <p:ext uri="{BB962C8B-B14F-4D97-AF65-F5344CB8AC3E}">
        <p14:creationId xmlns:p14="http://schemas.microsoft.com/office/powerpoint/2010/main" val="33949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F4218-6177-6D14-63CF-534B51763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F2D03455-21D9-9598-189F-B359EB135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328" y="1818453"/>
            <a:ext cx="11225796" cy="29935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848720-73D3-32D7-30BA-04FD08CBA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16025"/>
          </a:xfrm>
        </p:spPr>
        <p:txBody>
          <a:bodyPr/>
          <a:lstStyle/>
          <a:p>
            <a:r>
              <a:rPr lang="en-US"/>
              <a:t>Existing bus routes in the H Line corridor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9D600-0BCD-E5F4-A787-A3D4D2DBD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71773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9338E8-6373-B084-38B9-23DC7B5E3409}"/>
              </a:ext>
            </a:extLst>
          </p:cNvPr>
          <p:cNvSpPr txBox="1"/>
          <p:nvPr/>
        </p:nvSpPr>
        <p:spPr>
          <a:xfrm>
            <a:off x="5707911" y="1391582"/>
            <a:ext cx="896328" cy="738664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chemeClr val="tx2"/>
                </a:solidFill>
              </a:rPr>
              <a:t>Como Regional Park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EC36BD-8E5F-75D9-B171-A88153F2232F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6156075" y="2130246"/>
            <a:ext cx="0" cy="56128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DCA73C2-B8D7-8148-5BF5-F5C9FF8F47FD}"/>
              </a:ext>
            </a:extLst>
          </p:cNvPr>
          <p:cNvSpPr txBox="1"/>
          <p:nvPr/>
        </p:nvSpPr>
        <p:spPr>
          <a:xfrm>
            <a:off x="6156075" y="3799527"/>
            <a:ext cx="1130283" cy="523220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chemeClr val="tx2"/>
                </a:solidFill>
              </a:rPr>
              <a:t>Como Park Sr. High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FC8A631-2B05-C4F4-731F-CB6724860813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6721217" y="3041430"/>
            <a:ext cx="0" cy="75809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AFEEDFB-8C1A-B8CA-5083-0BDEE0271C37}"/>
              </a:ext>
            </a:extLst>
          </p:cNvPr>
          <p:cNvSpPr txBox="1"/>
          <p:nvPr/>
        </p:nvSpPr>
        <p:spPr>
          <a:xfrm>
            <a:off x="4636779" y="3533905"/>
            <a:ext cx="1130282" cy="523220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chemeClr val="tx2"/>
                </a:solidFill>
              </a:rPr>
              <a:t>State Fairgrounds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C26BE4C-0776-1AA3-C72E-0768D3482B73}"/>
              </a:ext>
            </a:extLst>
          </p:cNvPr>
          <p:cNvCxnSpPr>
            <a:cxnSpLocks/>
          </p:cNvCxnSpPr>
          <p:nvPr/>
        </p:nvCxnSpPr>
        <p:spPr>
          <a:xfrm flipV="1">
            <a:off x="5201920" y="2780522"/>
            <a:ext cx="0" cy="75739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B8D6FE2-FC18-CA35-80CC-433148550B22}"/>
              </a:ext>
            </a:extLst>
          </p:cNvPr>
          <p:cNvSpPr txBox="1"/>
          <p:nvPr/>
        </p:nvSpPr>
        <p:spPr>
          <a:xfrm>
            <a:off x="4289667" y="1607026"/>
            <a:ext cx="1226928" cy="523220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chemeClr val="tx2"/>
                </a:solidFill>
              </a:rPr>
              <a:t>UofM Saint Paul Campus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2A75CC9-9030-F12C-D5D2-0D2A85B0EC19}"/>
              </a:ext>
            </a:extLst>
          </p:cNvPr>
          <p:cNvCxnSpPr>
            <a:cxnSpLocks/>
          </p:cNvCxnSpPr>
          <p:nvPr/>
        </p:nvCxnSpPr>
        <p:spPr>
          <a:xfrm>
            <a:off x="4903131" y="2110361"/>
            <a:ext cx="0" cy="58116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2AF5D8F-A037-8BCD-80EB-7EC0D9582DE4}"/>
              </a:ext>
            </a:extLst>
          </p:cNvPr>
          <p:cNvSpPr txBox="1"/>
          <p:nvPr/>
        </p:nvSpPr>
        <p:spPr>
          <a:xfrm>
            <a:off x="7434074" y="1391582"/>
            <a:ext cx="1061660" cy="738664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chemeClr val="tx2"/>
                </a:solidFill>
              </a:rPr>
              <a:t>No existing east-west service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B00F95C-C0C1-E35E-0D1F-157DC2F7B064}"/>
              </a:ext>
            </a:extLst>
          </p:cNvPr>
          <p:cNvCxnSpPr>
            <a:cxnSpLocks/>
          </p:cNvCxnSpPr>
          <p:nvPr/>
        </p:nvCxnSpPr>
        <p:spPr>
          <a:xfrm>
            <a:off x="7969469" y="2130246"/>
            <a:ext cx="0" cy="7726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AC0C8039-6CB5-B97F-A195-CFB00E3169C8}"/>
              </a:ext>
            </a:extLst>
          </p:cNvPr>
          <p:cNvSpPr txBox="1"/>
          <p:nvPr/>
        </p:nvSpPr>
        <p:spPr>
          <a:xfrm>
            <a:off x="8806767" y="1156254"/>
            <a:ext cx="883325" cy="954107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chemeClr val="tx2"/>
                </a:solidFill>
              </a:rPr>
              <a:t>Lake Phalen Regional Park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280ABD1-8B52-57D2-65A9-B87FE67A4F37}"/>
              </a:ext>
            </a:extLst>
          </p:cNvPr>
          <p:cNvCxnSpPr>
            <a:cxnSpLocks/>
          </p:cNvCxnSpPr>
          <p:nvPr/>
        </p:nvCxnSpPr>
        <p:spPr>
          <a:xfrm>
            <a:off x="9248430" y="2130246"/>
            <a:ext cx="0" cy="35788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323D45E2-A85D-53B4-AAAD-5D89236C7140}"/>
              </a:ext>
            </a:extLst>
          </p:cNvPr>
          <p:cNvSpPr txBox="1"/>
          <p:nvPr/>
        </p:nvSpPr>
        <p:spPr>
          <a:xfrm>
            <a:off x="2379083" y="3533905"/>
            <a:ext cx="1226928" cy="738664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chemeClr val="tx2"/>
                </a:solidFill>
              </a:rPr>
              <a:t>UofM Minneapolis Campus</a:t>
            </a: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C4D360B3-9E1C-B73D-8C02-0711CAD25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45588"/>
            <a:ext cx="10778412" cy="1320737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H Line will upgrade and extend Route 3A along Como/Maryland</a:t>
            </a:r>
          </a:p>
          <a:p>
            <a:r>
              <a:rPr lang="en-US"/>
              <a:t>Alternatives will be available for portions of existing Route 3 not covered by H Line, including on Rice St (G Line) and on Energy Park Dr/Front Ave (3B)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595F1D9-7052-7ED7-AD09-B61F322161D3}"/>
              </a:ext>
            </a:extLst>
          </p:cNvPr>
          <p:cNvSpPr txBox="1"/>
          <p:nvPr/>
        </p:nvSpPr>
        <p:spPr>
          <a:xfrm>
            <a:off x="10986520" y="3927933"/>
            <a:ext cx="883325" cy="307777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chemeClr val="tx2"/>
                </a:solidFill>
              </a:rPr>
              <a:t>Sun Ray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9118417-7B1B-E9C7-E6D2-CB43662908D3}"/>
              </a:ext>
            </a:extLst>
          </p:cNvPr>
          <p:cNvSpPr txBox="1"/>
          <p:nvPr/>
        </p:nvSpPr>
        <p:spPr>
          <a:xfrm rot="5400000">
            <a:off x="9955658" y="3102555"/>
            <a:ext cx="1392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White Bear Ave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11BDF01-7A09-7025-C4DE-F78FD9BB191D}"/>
              </a:ext>
            </a:extLst>
          </p:cNvPr>
          <p:cNvSpPr txBox="1"/>
          <p:nvPr/>
        </p:nvSpPr>
        <p:spPr>
          <a:xfrm>
            <a:off x="6468093" y="2626633"/>
            <a:ext cx="1392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Maryland Ave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6041CDA-E494-7F65-1554-1663F756B807}"/>
              </a:ext>
            </a:extLst>
          </p:cNvPr>
          <p:cNvCxnSpPr>
            <a:cxnSpLocks/>
          </p:cNvCxnSpPr>
          <p:nvPr/>
        </p:nvCxnSpPr>
        <p:spPr>
          <a:xfrm flipV="1">
            <a:off x="2967135" y="3041430"/>
            <a:ext cx="0" cy="49247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FEC86229-9B14-8623-0FB8-5976FC9C7F4F}"/>
              </a:ext>
            </a:extLst>
          </p:cNvPr>
          <p:cNvSpPr txBox="1"/>
          <p:nvPr/>
        </p:nvSpPr>
        <p:spPr>
          <a:xfrm rot="2147514">
            <a:off x="1195318" y="2472744"/>
            <a:ext cx="147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Washington Ave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0E99EA4-AF07-49E7-7845-B543FF034681}"/>
              </a:ext>
            </a:extLst>
          </p:cNvPr>
          <p:cNvSpPr txBox="1"/>
          <p:nvPr/>
        </p:nvSpPr>
        <p:spPr>
          <a:xfrm>
            <a:off x="2896785" y="2093167"/>
            <a:ext cx="1392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Como Ave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107A3F3-E8FD-AE9D-8D3D-F068254F3CD1}"/>
              </a:ext>
            </a:extLst>
          </p:cNvPr>
          <p:cNvSpPr txBox="1"/>
          <p:nvPr/>
        </p:nvSpPr>
        <p:spPr>
          <a:xfrm rot="5400000">
            <a:off x="7001171" y="3422240"/>
            <a:ext cx="1392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Rice St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74A8E63-0679-1B64-CAD2-85DE87A4EB58}"/>
              </a:ext>
            </a:extLst>
          </p:cNvPr>
          <p:cNvSpPr txBox="1"/>
          <p:nvPr/>
        </p:nvSpPr>
        <p:spPr>
          <a:xfrm>
            <a:off x="5949750" y="3060141"/>
            <a:ext cx="1392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Front Ave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034F7F-2DC9-C5CF-86A5-B974FBFDFDB1}"/>
              </a:ext>
            </a:extLst>
          </p:cNvPr>
          <p:cNvSpPr txBox="1"/>
          <p:nvPr/>
        </p:nvSpPr>
        <p:spPr>
          <a:xfrm>
            <a:off x="8688798" y="3936351"/>
            <a:ext cx="1691442" cy="738664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chemeClr val="tx2"/>
                </a:solidFill>
              </a:rPr>
              <a:t>Future G Line on Rice St connecting to downtown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B569728-F986-B838-5E75-DA23AF8A6FD2}"/>
              </a:ext>
            </a:extLst>
          </p:cNvPr>
          <p:cNvCxnSpPr>
            <a:cxnSpLocks/>
            <a:stCxn id="3" idx="1"/>
            <a:endCxn id="84" idx="0"/>
          </p:cNvCxnSpPr>
          <p:nvPr/>
        </p:nvCxnSpPr>
        <p:spPr>
          <a:xfrm flipH="1" flipV="1">
            <a:off x="7851500" y="3576129"/>
            <a:ext cx="837298" cy="72955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3244039-511D-D2F3-2E97-14D6FA6F250A}"/>
              </a:ext>
            </a:extLst>
          </p:cNvPr>
          <p:cNvSpPr txBox="1"/>
          <p:nvPr/>
        </p:nvSpPr>
        <p:spPr>
          <a:xfrm rot="17794625">
            <a:off x="2184841" y="2356264"/>
            <a:ext cx="1392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15th Ave</a:t>
            </a:r>
          </a:p>
        </p:txBody>
      </p:sp>
    </p:spTree>
    <p:extLst>
      <p:ext uri="{BB962C8B-B14F-4D97-AF65-F5344CB8AC3E}">
        <p14:creationId xmlns:p14="http://schemas.microsoft.com/office/powerpoint/2010/main" val="1910901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D972E-BA6C-A911-FEBE-1ADD867E3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8675670" cy="1216025"/>
          </a:xfrm>
        </p:spPr>
        <p:txBody>
          <a:bodyPr>
            <a:normAutofit/>
          </a:bodyPr>
          <a:lstStyle/>
          <a:p>
            <a:r>
              <a:rPr lang="en-US" sz="2900"/>
              <a:t>Arterial BRT: </a:t>
            </a:r>
            <a:br>
              <a:rPr lang="en-US" sz="2900"/>
            </a:br>
            <a:r>
              <a:rPr lang="en-US" sz="2900"/>
              <a:t>Designed to be faster, more reliable, and easy to use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82B25-1304-F7C0-A578-3F27BB4E7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AB0294-2BEA-79C6-3FC0-FEEB0C65D080}"/>
              </a:ext>
            </a:extLst>
          </p:cNvPr>
          <p:cNvSpPr txBox="1"/>
          <p:nvPr/>
        </p:nvSpPr>
        <p:spPr>
          <a:xfrm>
            <a:off x="9608024" y="187265"/>
            <a:ext cx="227917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53A0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metrotransit.org/brt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53A0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</a:rPr>
              <a:t> 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53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 descr="Image showing the 1/8 mile between stops typical of the current Route 10 and the 1/3 to 1/2 mile spacing between stations anticipated on the F Line">
            <a:extLst>
              <a:ext uri="{FF2B5EF4-FFF2-40B4-BE49-F238E27FC236}">
                <a16:creationId xmlns:a16="http://schemas.microsoft.com/office/drawing/2014/main" id="{3857CB49-A8BE-BD3E-2B7A-65B89F8D43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22" y="1140605"/>
            <a:ext cx="3943154" cy="1971578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AFE3010-2499-93FC-3E44-C2C7E24E01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49221" y="3122427"/>
            <a:ext cx="2782957" cy="6758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>
                <a:latin typeface="Tenorite" panose="00000500000000000000" pitchFamily="2" charset="0"/>
                <a:ea typeface="+mn-ea"/>
                <a:cs typeface="+mn-cs"/>
              </a:rPr>
              <a:t>2-3 stations per mile for </a:t>
            </a:r>
            <a:r>
              <a:rPr lang="en-US" sz="1800" i="0">
                <a:latin typeface="Tenorite" panose="00000500000000000000" pitchFamily="2" charset="0"/>
                <a:ea typeface="+mn-ea"/>
                <a:cs typeface="+mn-cs"/>
              </a:rPr>
              <a:t>faster</a:t>
            </a:r>
            <a:r>
              <a:rPr lang="en-US" sz="1800">
                <a:latin typeface="Tenorite" panose="00000500000000000000" pitchFamily="2" charset="0"/>
                <a:ea typeface="+mn-ea"/>
                <a:cs typeface="+mn-cs"/>
              </a:rPr>
              <a:t> trips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12D74BFB-E0A7-116F-332D-FA3A55F2CFBE}"/>
              </a:ext>
            </a:extLst>
          </p:cNvPr>
          <p:cNvSpPr txBox="1">
            <a:spLocks/>
          </p:cNvSpPr>
          <p:nvPr/>
        </p:nvSpPr>
        <p:spPr bwMode="white">
          <a:xfrm>
            <a:off x="4892630" y="3117398"/>
            <a:ext cx="2782957" cy="6758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2"/>
                </a:solidFill>
                <a:latin typeface="Tenorit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System Font Regular"/>
              <a:buChar char="–"/>
              <a:defRPr sz="2100" kern="1200">
                <a:solidFill>
                  <a:schemeClr val="tx2"/>
                </a:solidFill>
                <a:latin typeface="Tenorite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Tenorite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Tenorite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Tenorit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53A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High-tech, high-amenity, secure stations</a:t>
            </a:r>
          </a:p>
        </p:txBody>
      </p:sp>
      <p:sp>
        <p:nvSpPr>
          <p:cNvPr id="18" name="Content Placeholder 15">
            <a:extLst>
              <a:ext uri="{FF2B5EF4-FFF2-40B4-BE49-F238E27FC236}">
                <a16:creationId xmlns:a16="http://schemas.microsoft.com/office/drawing/2014/main" id="{DCB10F66-FBE7-7113-B592-E1E3120A9EEB}"/>
              </a:ext>
            </a:extLst>
          </p:cNvPr>
          <p:cNvSpPr txBox="1">
            <a:spLocks/>
          </p:cNvSpPr>
          <p:nvPr/>
        </p:nvSpPr>
        <p:spPr bwMode="white">
          <a:xfrm>
            <a:off x="8478038" y="3117398"/>
            <a:ext cx="2564741" cy="6758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2"/>
                </a:solidFill>
                <a:latin typeface="Tenorit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System Font Regular"/>
              <a:buChar char="–"/>
              <a:defRPr sz="2100" kern="1200">
                <a:solidFill>
                  <a:schemeClr val="tx2"/>
                </a:solidFill>
                <a:latin typeface="Tenorite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Tenorite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Tenorite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Tenorit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53A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Pre-boarding fare payment for faster stops</a:t>
            </a:r>
          </a:p>
        </p:txBody>
      </p:sp>
      <p:sp>
        <p:nvSpPr>
          <p:cNvPr id="19" name="Content Placeholder 15">
            <a:extLst>
              <a:ext uri="{FF2B5EF4-FFF2-40B4-BE49-F238E27FC236}">
                <a16:creationId xmlns:a16="http://schemas.microsoft.com/office/drawing/2014/main" id="{9FEDD3A1-DAE9-D3D7-075B-D817A01DAFF1}"/>
              </a:ext>
            </a:extLst>
          </p:cNvPr>
          <p:cNvSpPr txBox="1">
            <a:spLocks/>
          </p:cNvSpPr>
          <p:nvPr/>
        </p:nvSpPr>
        <p:spPr bwMode="white">
          <a:xfrm>
            <a:off x="1101699" y="5406458"/>
            <a:ext cx="2782957" cy="58390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2"/>
                </a:solidFill>
                <a:latin typeface="Tenorit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System Font Regular"/>
              <a:buChar char="–"/>
              <a:defRPr sz="2100" kern="1200">
                <a:solidFill>
                  <a:schemeClr val="tx2"/>
                </a:solidFill>
                <a:latin typeface="Tenorite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Tenorite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Tenorite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Tenorit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53A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Higher-capacity buses &amp; boarding through all doors</a:t>
            </a:r>
          </a:p>
        </p:txBody>
      </p:sp>
      <p:sp>
        <p:nvSpPr>
          <p:cNvPr id="20" name="Content Placeholder 15">
            <a:extLst>
              <a:ext uri="{FF2B5EF4-FFF2-40B4-BE49-F238E27FC236}">
                <a16:creationId xmlns:a16="http://schemas.microsoft.com/office/drawing/2014/main" id="{AAA64B26-2F84-35C2-D50F-117820F28D47}"/>
              </a:ext>
            </a:extLst>
          </p:cNvPr>
          <p:cNvSpPr txBox="1">
            <a:spLocks/>
          </p:cNvSpPr>
          <p:nvPr/>
        </p:nvSpPr>
        <p:spPr bwMode="white">
          <a:xfrm>
            <a:off x="4892631" y="5663108"/>
            <a:ext cx="2782957" cy="3379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2"/>
                </a:solidFill>
                <a:latin typeface="Tenorit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System Font Regular"/>
              <a:buChar char="–"/>
              <a:defRPr sz="2100" kern="1200">
                <a:solidFill>
                  <a:schemeClr val="tx2"/>
                </a:solidFill>
                <a:latin typeface="Tenorite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Tenorite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Tenorite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Tenorit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53A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Bus priority signals &amp; lanes</a:t>
            </a:r>
          </a:p>
        </p:txBody>
      </p:sp>
      <p:sp>
        <p:nvSpPr>
          <p:cNvPr id="21" name="Content Placeholder 15">
            <a:extLst>
              <a:ext uri="{FF2B5EF4-FFF2-40B4-BE49-F238E27FC236}">
                <a16:creationId xmlns:a16="http://schemas.microsoft.com/office/drawing/2014/main" id="{017F4353-FB85-2112-7BD8-6ADCD6FE2849}"/>
              </a:ext>
            </a:extLst>
          </p:cNvPr>
          <p:cNvSpPr txBox="1">
            <a:spLocks/>
          </p:cNvSpPr>
          <p:nvPr/>
        </p:nvSpPr>
        <p:spPr bwMode="white">
          <a:xfrm>
            <a:off x="8026930" y="5650723"/>
            <a:ext cx="3466954" cy="3379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2"/>
                </a:solidFill>
                <a:latin typeface="Tenorit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System Font Regular"/>
              <a:buChar char="–"/>
              <a:defRPr sz="2100" kern="1200">
                <a:solidFill>
                  <a:schemeClr val="tx2"/>
                </a:solidFill>
                <a:latin typeface="Tenorite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Tenorite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Tenorite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Tenorit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53A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Faster, frequent, all-day service</a:t>
            </a:r>
          </a:p>
        </p:txBody>
      </p:sp>
      <p:pic>
        <p:nvPicPr>
          <p:cNvPr id="23" name="Picture 22" descr="A person validating their fare, standing next to ticket vending machines">
            <a:extLst>
              <a:ext uri="{FF2B5EF4-FFF2-40B4-BE49-F238E27FC236}">
                <a16:creationId xmlns:a16="http://schemas.microsoft.com/office/drawing/2014/main" id="{66D2ABD2-B8C7-0A50-48B4-0087595165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78038" y="1410197"/>
            <a:ext cx="2564741" cy="1711915"/>
          </a:xfrm>
          <a:prstGeom prst="rect">
            <a:avLst/>
          </a:prstGeom>
        </p:spPr>
      </p:pic>
      <p:pic>
        <p:nvPicPr>
          <p:cNvPr id="25" name="Picture 24" descr="A picture of a bus traveling within a red bus-only lane">
            <a:extLst>
              <a:ext uri="{FF2B5EF4-FFF2-40B4-BE49-F238E27FC236}">
                <a16:creationId xmlns:a16="http://schemas.microsoft.com/office/drawing/2014/main" id="{A4AF13BE-CF80-44B4-8BB6-FFF89DB094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1" b="11301"/>
          <a:stretch/>
        </p:blipFill>
        <p:spPr>
          <a:xfrm>
            <a:off x="4781354" y="3848179"/>
            <a:ext cx="3005512" cy="1741962"/>
          </a:xfrm>
          <a:prstGeom prst="rect">
            <a:avLst/>
          </a:prstGeom>
        </p:spPr>
      </p:pic>
      <p:pic>
        <p:nvPicPr>
          <p:cNvPr id="28" name="Picture 27" descr="Icon of a stopwatch">
            <a:extLst>
              <a:ext uri="{FF2B5EF4-FFF2-40B4-BE49-F238E27FC236}">
                <a16:creationId xmlns:a16="http://schemas.microsoft.com/office/drawing/2014/main" id="{F59FDD12-4832-04A4-A90F-1288F381F37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015" b="9547"/>
          <a:stretch/>
        </p:blipFill>
        <p:spPr bwMode="auto">
          <a:xfrm>
            <a:off x="8557570" y="3762300"/>
            <a:ext cx="2405675" cy="18278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A picture of an existing METRO C Line station, typical of what will be built for the F Line">
            <a:extLst>
              <a:ext uri="{FF2B5EF4-FFF2-40B4-BE49-F238E27FC236}">
                <a16:creationId xmlns:a16="http://schemas.microsoft.com/office/drawing/2014/main" id="{113444CF-F81D-15D2-6E7A-21B55C23D58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9"/>
          <a:stretch/>
        </p:blipFill>
        <p:spPr>
          <a:xfrm>
            <a:off x="4813628" y="1402932"/>
            <a:ext cx="3003859" cy="1711915"/>
          </a:xfrm>
          <a:prstGeom prst="rect">
            <a:avLst/>
          </a:prstGeom>
        </p:spPr>
      </p:pic>
      <p:pic>
        <p:nvPicPr>
          <p:cNvPr id="4" name="Picture 3" descr="Image of a 60-foot articulated bus, the kind that will be used on the F Line">
            <a:extLst>
              <a:ext uri="{FF2B5EF4-FFF2-40B4-BE49-F238E27FC236}">
                <a16:creationId xmlns:a16="http://schemas.microsoft.com/office/drawing/2014/main" id="{289A4608-54AE-413E-0070-C5E89F6EE52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1" t="56376" r="4956" b="23617"/>
          <a:stretch/>
        </p:blipFill>
        <p:spPr>
          <a:xfrm>
            <a:off x="569122" y="4435140"/>
            <a:ext cx="3765202" cy="83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19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2506E-345B-2B82-036C-395CDDE5A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 arterial BRT platform design</a:t>
            </a:r>
          </a:p>
        </p:txBody>
      </p:sp>
      <p:pic>
        <p:nvPicPr>
          <p:cNvPr id="6" name="Content Placeholder 5" descr="Arterial BRT station features:&#10;&#10;Shelter, Go-To Card reader, ticket machines, trash receptacle, pylon (the station marker that has a screen with real-time NexTrip departures), bench, lean rail, bike rack.&#10;">
            <a:extLst>
              <a:ext uri="{FF2B5EF4-FFF2-40B4-BE49-F238E27FC236}">
                <a16:creationId xmlns:a16="http://schemas.microsoft.com/office/drawing/2014/main" id="{34A71C85-DA71-3077-820F-2137D08E55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" t="17043" r="4018" b="25170"/>
          <a:stretch/>
        </p:blipFill>
        <p:spPr>
          <a:xfrm>
            <a:off x="914399" y="1314450"/>
            <a:ext cx="9849395" cy="483483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8A698-97D5-A46E-B4A4-255D162FA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38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B3EAB-5803-0038-DB04-AD6FEC93C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schedule </a:t>
            </a:r>
            <a:endParaRPr lang="en-US">
              <a:highlight>
                <a:srgbClr val="FFFF00"/>
              </a:highligh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5BB4CC-3EAD-4F16-23C7-9C027DD34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Content Placeholder 5" descr="Graphic showing the project schedule&#10;&#10;G Line identified: March 2021&#10;Early project coordination: 2022 – 2023&#10;Draft Corridor Plan: Comment period Sept. 25 -  Nov. 6, 2023 (We are here)&#10;Recommended Corridor Plan: Comment period&#10;Spring 2024&#10;Final Corridor Plan approved: Summer 2024&#10;Engineering: Summer 2024 – 2025&#10;Construction: 2026 – 2028">
            <a:extLst>
              <a:ext uri="{FF2B5EF4-FFF2-40B4-BE49-F238E27FC236}">
                <a16:creationId xmlns:a16="http://schemas.microsoft.com/office/drawing/2014/main" id="{DF46D606-E95E-B7E4-3156-DDCDBD471B4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99131272"/>
              </p:ext>
            </p:extLst>
          </p:nvPr>
        </p:nvGraphicFramePr>
        <p:xfrm>
          <a:off x="406400" y="1237444"/>
          <a:ext cx="11322756" cy="3608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53E6F8CE-A5B3-1AF9-7EF6-E5D5164D0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33856" y="1297921"/>
            <a:ext cx="3144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Tenorite" panose="00000500000000000000" pitchFamily="2" charset="0"/>
              </a:rPr>
              <a:t>Planning phase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0D8A14-AA73-7CE0-4FBA-FCB991A40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76716" y="3947871"/>
            <a:ext cx="31449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Tenorite" panose="00000500000000000000" pitchFamily="2" charset="0"/>
              </a:rPr>
              <a:t>Looking for community input to select station locations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3FB5836-D888-BA25-CE3C-06987F23F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6711" y="4833642"/>
            <a:ext cx="11198578" cy="658618"/>
            <a:chOff x="496711" y="4665204"/>
            <a:chExt cx="11198578" cy="658618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F25C7EA-4ACA-47F0-8356-60C2591C2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6711" y="4665685"/>
              <a:ext cx="1436662" cy="9490"/>
            </a:xfrm>
            <a:prstGeom prst="straightConnector1">
              <a:avLst/>
            </a:prstGeom>
            <a:ln w="38100">
              <a:solidFill>
                <a:schemeClr val="tx2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 descr="Community engagement and outreach informed the identification of the F Line (March 2021), and will continue in various forms until the F Line opens for service in late 2026">
              <a:extLst>
                <a:ext uri="{FF2B5EF4-FFF2-40B4-BE49-F238E27FC236}">
                  <a16:creationId xmlns:a16="http://schemas.microsoft.com/office/drawing/2014/main" id="{5F2F11DC-794E-C34E-5632-A18B09E14366}"/>
                </a:ext>
              </a:extLst>
            </p:cNvPr>
            <p:cNvSpPr txBox="1"/>
            <p:nvPr/>
          </p:nvSpPr>
          <p:spPr>
            <a:xfrm>
              <a:off x="499947" y="4677491"/>
              <a:ext cx="146266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Tenorite" panose="00000500000000000000" pitchFamily="2" charset="0"/>
                </a:rPr>
                <a:t>Community engagement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09486D0-E0AE-7512-13B4-70CD6FA2D5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3591" y="4665204"/>
              <a:ext cx="5988258" cy="14772"/>
            </a:xfrm>
            <a:prstGeom prst="straightConnector1">
              <a:avLst/>
            </a:prstGeom>
            <a:ln w="38100">
              <a:solidFill>
                <a:schemeClr val="tx2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A9D9B72-EC05-71FB-A281-F41B27E55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963526" y="4665204"/>
              <a:ext cx="2731763" cy="14772"/>
            </a:xfrm>
            <a:prstGeom prst="straightConnector1">
              <a:avLst/>
            </a:prstGeom>
            <a:ln w="38100">
              <a:solidFill>
                <a:schemeClr val="tx2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B010BC-A18B-3D64-CDE1-ECD6E71AB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672972" y="3947871"/>
            <a:ext cx="3144923" cy="0"/>
          </a:xfrm>
          <a:prstGeom prst="line">
            <a:avLst/>
          </a:prstGeom>
          <a:ln w="38100" cap="rnd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DAEC9074-D6E0-68CF-F8BD-6D36F69A4AE1}"/>
              </a:ext>
            </a:extLst>
          </p:cNvPr>
          <p:cNvGrpSpPr/>
          <p:nvPr/>
        </p:nvGrpSpPr>
        <p:grpSpPr>
          <a:xfrm>
            <a:off x="3741686" y="1702525"/>
            <a:ext cx="4459373" cy="472433"/>
            <a:chOff x="3741686" y="1473925"/>
            <a:chExt cx="4459373" cy="47243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08843D7-C8F3-4D99-CA2B-CA0C99060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9948" y="1489158"/>
              <a:ext cx="0" cy="45720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CDA95FA-8203-E92A-CCE9-02070475B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41686" y="1491912"/>
              <a:ext cx="4459373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ED7123A-7F4B-8AA4-EFE9-4A2C813D2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01059" y="1473925"/>
              <a:ext cx="0" cy="45720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E472679-393E-0BEF-D161-D95399E30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96000" y="6269634"/>
            <a:ext cx="349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Project schedule 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6289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00"/>
    </mc:Choice>
    <mc:Fallback xmlns="">
      <p:transition spd="slow" advTm="5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0"/>
            <a:ext cx="6219825" cy="1685925"/>
          </a:xfrm>
        </p:spPr>
        <p:txBody>
          <a:bodyPr/>
          <a:lstStyle/>
          <a:p>
            <a:r>
              <a:rPr lang="en-US"/>
              <a:t>What is included in the Corridor Plan?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200" y="1815465"/>
            <a:ext cx="5705475" cy="443484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>
                <a:latin typeface="Tenorite"/>
              </a:rPr>
              <a:t>By the end of 2026</a:t>
            </a:r>
          </a:p>
          <a:p>
            <a:pPr lvl="1"/>
            <a:r>
              <a:rPr lang="en-US">
                <a:latin typeface="Tenorite"/>
              </a:rPr>
              <a:t>Proposed </a:t>
            </a:r>
            <a:r>
              <a:rPr lang="en-US" b="1">
                <a:latin typeface="Tenorite"/>
              </a:rPr>
              <a:t>station locations</a:t>
            </a:r>
            <a:r>
              <a:rPr lang="en-US">
                <a:latin typeface="Tenorite"/>
              </a:rPr>
              <a:t> </a:t>
            </a:r>
          </a:p>
          <a:p>
            <a:pPr lvl="1"/>
            <a:r>
              <a:rPr lang="en-US">
                <a:latin typeface="Tenorite"/>
              </a:rPr>
              <a:t>Proposed </a:t>
            </a:r>
            <a:r>
              <a:rPr lang="en-US" b="1">
                <a:latin typeface="Tenorite"/>
              </a:rPr>
              <a:t>platform locations </a:t>
            </a:r>
            <a:r>
              <a:rPr lang="en-US">
                <a:latin typeface="Tenorite"/>
              </a:rPr>
              <a:t>within the station intersection</a:t>
            </a:r>
          </a:p>
          <a:p>
            <a:pPr lvl="1"/>
            <a:r>
              <a:rPr lang="en-US">
                <a:latin typeface="Tenorite"/>
              </a:rPr>
              <a:t>Information about how and why proposed locations were determined</a:t>
            </a:r>
          </a:p>
          <a:p>
            <a:r>
              <a:rPr lang="en-US">
                <a:latin typeface="Tenorite"/>
              </a:rPr>
              <a:t>Station and platform </a:t>
            </a:r>
            <a:r>
              <a:rPr lang="en-US" b="1">
                <a:latin typeface="Tenorite"/>
              </a:rPr>
              <a:t>designs</a:t>
            </a:r>
            <a:r>
              <a:rPr lang="en-US">
                <a:latin typeface="Tenorite"/>
              </a:rPr>
              <a:t> will be finalized during engineering phase (2027-2028)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D93BBE-55B9-0F4D-A7CC-04FF436D6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B23591-21B3-4410-A46A-DC886ACF8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t="969" r="1084" b="2707"/>
          <a:stretch/>
        </p:blipFill>
        <p:spPr>
          <a:xfrm>
            <a:off x="7143750" y="371475"/>
            <a:ext cx="4276726" cy="552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51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A5E46-06E8-9D4C-BEF3-7279FC5CF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When will we be seeking input during this phase?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8C0B0-C7AE-8970-B5CC-6C209F185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Two public comment periods</a:t>
            </a:r>
          </a:p>
          <a:p>
            <a:pPr lvl="1"/>
            <a:r>
              <a:rPr lang="en-US"/>
              <a:t>Winter 2026 (late February-early April), Draft Corridor Plan </a:t>
            </a:r>
          </a:p>
          <a:p>
            <a:pPr lvl="1"/>
            <a:r>
              <a:rPr lang="en-US"/>
              <a:t>Summer 2026 (July-August), Recommended Corridor Plan</a:t>
            </a:r>
          </a:p>
          <a:p>
            <a:r>
              <a:rPr lang="en-US"/>
              <a:t>Subject to change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198AD-E279-957F-0042-5B8E77145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Content Placeholder 5" descr="Graphic showing the project schedule&#10;&#10;G Line identified: March 2021&#10;Early project coordination: 2022 – 2023&#10;Draft Corridor Plan: Comment period Sept. 25 -  Nov. 6, 2023 (We are here)&#10;Recommended Corridor Plan: Comment period&#10;Spring 2024&#10;Final Corridor Plan approved: Summer 2024&#10;Engineering: Summer 2024 – 2025&#10;Construction: 2026 – 2028">
            <a:extLst>
              <a:ext uri="{FF2B5EF4-FFF2-40B4-BE49-F238E27FC236}">
                <a16:creationId xmlns:a16="http://schemas.microsoft.com/office/drawing/2014/main" id="{F9172F9F-74FE-7F47-36CE-D24549C12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5182705"/>
              </p:ext>
            </p:extLst>
          </p:nvPr>
        </p:nvGraphicFramePr>
        <p:xfrm>
          <a:off x="434622" y="3675690"/>
          <a:ext cx="11322756" cy="2049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9F61FB0-EB80-F56B-9120-F8CFE0BC2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03916" y="5725470"/>
            <a:ext cx="9835559" cy="0"/>
          </a:xfrm>
          <a:prstGeom prst="straightConnector1">
            <a:avLst/>
          </a:prstGeom>
          <a:ln w="38100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476806"/>
      </p:ext>
    </p:extLst>
  </p:cSld>
  <p:clrMapOvr>
    <a:masterClrMapping/>
  </p:clrMapOvr>
</p:sld>
</file>

<file path=ppt/theme/theme1.xml><?xml version="1.0" encoding="utf-8"?>
<a:theme xmlns:a="http://schemas.openxmlformats.org/drawingml/2006/main" name="Metro Transit">
  <a:themeElements>
    <a:clrScheme name="Metro Transit 1">
      <a:dk1>
        <a:srgbClr val="0053A0"/>
      </a:dk1>
      <a:lt1>
        <a:srgbClr val="FFFFFF"/>
      </a:lt1>
      <a:dk2>
        <a:srgbClr val="000000"/>
      </a:dk2>
      <a:lt2>
        <a:srgbClr val="DDDDDA"/>
      </a:lt2>
      <a:accent1>
        <a:srgbClr val="0053A0"/>
      </a:accent1>
      <a:accent2>
        <a:srgbClr val="FFD200"/>
      </a:accent2>
      <a:accent3>
        <a:srgbClr val="ED1B2E"/>
      </a:accent3>
      <a:accent4>
        <a:srgbClr val="A5CF4C"/>
      </a:accent4>
      <a:accent5>
        <a:srgbClr val="FF7300"/>
      </a:accent5>
      <a:accent6>
        <a:srgbClr val="6B1F7C"/>
      </a:accent6>
      <a:hlink>
        <a:srgbClr val="0097D0"/>
      </a:hlink>
      <a:folHlink>
        <a:srgbClr val="5D295F"/>
      </a:folHlink>
    </a:clrScheme>
    <a:fontScheme name="Tenorite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TRO-Presentation" id="{992DD166-7731-7547-A2C1-A37EDF3CF916}" vid="{6567E8A5-DD5B-774A-A13E-921392C15C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7f0ffc36-a9af-4332-beee-56f6503c83c2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00F5430ECF3A4D8A8F78EC852FCC1A" ma:contentTypeVersion="17" ma:contentTypeDescription="Create a new document." ma:contentTypeScope="" ma:versionID="10724e3eed69d8a132cd0a29b03f8510">
  <xsd:schema xmlns:xsd="http://www.w3.org/2001/XMLSchema" xmlns:xs="http://www.w3.org/2001/XMLSchema" xmlns:p="http://schemas.microsoft.com/office/2006/metadata/properties" xmlns:ns2="4433a5dd-39bc-449d-9bdb-d12a6a13611b" xmlns:ns3="8e36338b-2e27-42bf-80ed-1b1daefe2b35" xmlns:ns4="ec641f1e-6871-48dd-b159-466d04c7332b" targetNamespace="http://schemas.microsoft.com/office/2006/metadata/properties" ma:root="true" ma:fieldsID="558da38a0eeaa87f6ae0f960cc806349" ns2:_="" ns3:_="" ns4:_="">
    <xsd:import namespace="4433a5dd-39bc-449d-9bdb-d12a6a13611b"/>
    <xsd:import namespace="8e36338b-2e27-42bf-80ed-1b1daefe2b35"/>
    <xsd:import namespace="ec641f1e-6871-48dd-b159-466d04c7332b"/>
    <xsd:element name="properties">
      <xsd:complexType>
        <xsd:sequence>
          <xsd:element name="documentManagement">
            <xsd:complexType>
              <xsd:all>
                <xsd:element ref="ns2:UpgradeAction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Metadata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33a5dd-39bc-449d-9bdb-d12a6a13611b" elementFormDefault="qualified">
    <xsd:import namespace="http://schemas.microsoft.com/office/2006/documentManagement/types"/>
    <xsd:import namespace="http://schemas.microsoft.com/office/infopath/2007/PartnerControls"/>
    <xsd:element name="UpgradeAction" ma:index="8" nillable="true" ma:displayName="UpgradeAction" ma:default="" ma:format="Dropdown" ma:internalName="UpgradeAction">
      <xsd:simpleType>
        <xsd:restriction base="dms:Choice">
          <xsd:enumeration value="Primary MetNet site"/>
          <xsd:enumeration value="Team Site"/>
          <xsd:enumeration value="Archive"/>
          <xsd:enumeration value="Dispose"/>
          <xsd:enumeration value="Alternate MetNet Sit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36338b-2e27-42bf-80ed-1b1daefe2b35" elementFormDefault="qualified">
    <xsd:import namespace="http://schemas.microsoft.com/office/2006/documentManagement/types"/>
    <xsd:import namespace="http://schemas.microsoft.com/office/infopath/2007/PartnerControls"/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f0ffc36-a9af-4332-beee-56f6503c83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24" nillable="true" ma:displayName="MediaServiceMetadata" ma:hidden="true" ma:internalName="MediaServiceMetadata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641f1e-6871-48dd-b159-466d04c7332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e723a40-c2b6-459c-acad-f0d8af84c7f8}" ma:internalName="TaxCatchAll" ma:showField="CatchAllData" ma:web="ec641f1e-6871-48dd-b159-466d04c733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36338b-2e27-42bf-80ed-1b1daefe2b35">
      <Terms xmlns="http://schemas.microsoft.com/office/infopath/2007/PartnerControls"/>
    </lcf76f155ced4ddcb4097134ff3c332f>
    <TaxCatchAll xmlns="ec641f1e-6871-48dd-b159-466d04c7332b" xsi:nil="true"/>
    <UpgradeAction xmlns="4433a5dd-39bc-449d-9bdb-d12a6a13611b" xsi:nil="true"/>
  </documentManagement>
</p:properties>
</file>

<file path=customXml/itemProps1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B0C83D-528B-4956-B279-C9C4ABF07D53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03F0D6EE-67CE-4574-B37D-7BB9FDF3773B}">
  <ds:schemaRefs>
    <ds:schemaRef ds:uri="4433a5dd-39bc-449d-9bdb-d12a6a13611b"/>
    <ds:schemaRef ds:uri="8e36338b-2e27-42bf-80ed-1b1daefe2b35"/>
    <ds:schemaRef ds:uri="ec641f1e-6871-48dd-b159-466d04c7332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9678B604-9059-4F1C-B8E2-C96A71A964D2}">
  <ds:schemaRefs>
    <ds:schemaRef ds:uri="4433a5dd-39bc-449d-9bdb-d12a6a13611b"/>
    <ds:schemaRef ds:uri="8e36338b-2e27-42bf-80ed-1b1daefe2b35"/>
    <ds:schemaRef ds:uri="ec641f1e-6871-48dd-b159-466d04c7332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METRO-Presentation</Template>
  <Application>Microsoft Office PowerPoint</Application>
  <PresentationFormat>Widescreen</PresentationFormat>
  <Slides>12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Metro Transit</vt:lpstr>
      <vt:lpstr>METRO H Line Downtown Minneapolis Neighborhood Association</vt:lpstr>
      <vt:lpstr>METRO H Line Bus Rapid Transit (BRT)</vt:lpstr>
      <vt:lpstr>Eight planned lines by 2030</vt:lpstr>
      <vt:lpstr>Existing bus routes in the H Line corridor</vt:lpstr>
      <vt:lpstr>Arterial BRT:  Designed to be faster, more reliable, and easy to use</vt:lpstr>
      <vt:lpstr>Standard arterial BRT platform design</vt:lpstr>
      <vt:lpstr>Project schedule </vt:lpstr>
      <vt:lpstr>What is included in the Corridor Plan?</vt:lpstr>
      <vt:lpstr>When will we be seeking input during this phase? </vt:lpstr>
      <vt:lpstr>Outreach Materials </vt:lpstr>
      <vt:lpstr>How will we engage?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Greteman, Laura</dc:creator>
  <cp:keywords/>
  <dc:description/>
  <cp:revision>15</cp:revision>
  <cp:lastPrinted>2017-03-14T16:27:36Z</cp:lastPrinted>
  <dcterms:created xsi:type="dcterms:W3CDTF">2025-06-09T16:02:43Z</dcterms:created>
  <dcterms:modified xsi:type="dcterms:W3CDTF">2026-04-03T15:01:59Z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2.0</vt:lpwstr>
  </property>
  <property fmtid="{D5CDD505-2E9C-101B-9397-08002B2CF9AE}" pid="3" name="ContentTypeId">
    <vt:lpwstr>0x0101005200F5430ECF3A4D8A8F78EC852FCC1A</vt:lpwstr>
  </property>
  <property fmtid="{D5CDD505-2E9C-101B-9397-08002B2CF9AE}" pid="4" name="MediaServiceImageTags">
    <vt:lpwstr/>
  </property>
</Properties>
</file>