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06" r:id="rId2"/>
    <p:sldId id="367" r:id="rId3"/>
    <p:sldId id="380" r:id="rId4"/>
    <p:sldId id="417" r:id="rId5"/>
    <p:sldId id="407" r:id="rId6"/>
    <p:sldId id="418" r:id="rId7"/>
    <p:sldId id="415" r:id="rId8"/>
    <p:sldId id="414" r:id="rId9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5594"/>
    <a:srgbClr val="3392E9"/>
    <a:srgbClr val="FCEA04"/>
    <a:srgbClr val="FC0128"/>
    <a:srgbClr val="D10124"/>
    <a:srgbClr val="0053A1"/>
    <a:srgbClr val="EBF5FF"/>
    <a:srgbClr val="FCD1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334" autoAdjust="0"/>
  </p:normalViewPr>
  <p:slideViewPr>
    <p:cSldViewPr snapToGrid="0">
      <p:cViewPr varScale="1">
        <p:scale>
          <a:sx n="101" d="100"/>
          <a:sy n="101" d="100"/>
        </p:scale>
        <p:origin x="-270" y="-96"/>
      </p:cViewPr>
      <p:guideLst>
        <p:guide orient="horz" pos="182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-132" y="312"/>
      </p:cViewPr>
      <p:guideLst>
        <p:guide orient="horz" pos="2208"/>
        <p:guide pos="292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9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A5B671-1380-4626-BB25-9B129BB03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381000"/>
            <a:ext cx="6953250" cy="5213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5632450"/>
            <a:ext cx="6948488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563"/>
            <a:ext cx="4029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300"/>
            </a:lvl1pPr>
          </a:lstStyle>
          <a:p>
            <a:pPr>
              <a:defRPr/>
            </a:pPr>
            <a:fld id="{96CBAFF2-344E-4364-B25C-4D23B880E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72E14E-2202-4E0B-99E1-28AB78F2384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9325" y="381000"/>
            <a:ext cx="6950075" cy="52133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147FDF-021A-4AB6-B2B6-F662B84ADB9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9325" y="381000"/>
            <a:ext cx="6950075" cy="521335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04C213-1110-49B0-8E20-C41F01E0641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9325" y="381000"/>
            <a:ext cx="6950075" cy="521335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147FDF-021A-4AB6-B2B6-F662B84ADB9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9325" y="381000"/>
            <a:ext cx="6950075" cy="521335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100" dirty="0" smtClean="0"/>
              <a:t>Three</a:t>
            </a:r>
            <a:r>
              <a:rPr lang="en-US" sz="1100" baseline="0" dirty="0" smtClean="0"/>
              <a:t> Metro Transit –sponsored meetings were the Informational Meeting in Richfield-Woodlake Nature Center, June 2 at 5:00 pm, the Informational Meeting in Minneapolis-Fuller Park, June 15 at 5:00 pm, and the Public Hearing at the Minneapolis Central Library June 29</a:t>
            </a:r>
            <a:r>
              <a:rPr lang="en-US" sz="1100" baseline="30000" dirty="0" smtClean="0"/>
              <a:t>th</a:t>
            </a:r>
            <a:r>
              <a:rPr lang="en-US" sz="1100" baseline="0" dirty="0" smtClean="0"/>
              <a:t> at 11:30. </a:t>
            </a:r>
            <a:endParaRPr lang="en-US" sz="11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381000"/>
            <a:ext cx="6950075" cy="5213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CBAFF2-344E-4364-B25C-4D23B880E1C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381000"/>
            <a:ext cx="6950075" cy="5213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Route 579 also offers</a:t>
            </a:r>
            <a:r>
              <a:rPr lang="en-US" baseline="0" dirty="0" smtClean="0"/>
              <a:t> a longer span of service than Route 152 does today during main school year. One hour later in AM and in PM.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CBAFF2-344E-4364-B25C-4D23B880E1C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5F533B-7F91-4D44-B3F8-98FA6DC575E9}" type="slidenum">
              <a:rPr lang="en-US"/>
              <a:pPr/>
              <a:t>7</a:t>
            </a:fld>
            <a:endParaRPr lang="en-US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9325" y="381000"/>
            <a:ext cx="6950075" cy="5213350"/>
          </a:xfrm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43F96-8D28-4A31-8CD2-47F7D8C0F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CA748-A448-4E92-A42C-864B50B05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604838"/>
            <a:ext cx="2060575" cy="552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604838"/>
            <a:ext cx="6029325" cy="5521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0D01D-0973-4DCA-88E6-C1FC9FA7E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4500" y="604838"/>
            <a:ext cx="8242300" cy="5521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42CCC-4EE4-429F-8867-9BC91F988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C83F6-AD20-4F12-9D7F-42114F849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640D7-75A9-4FC2-852D-CFBEE4EA9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31975"/>
            <a:ext cx="4038600" cy="4294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1975"/>
            <a:ext cx="4038600" cy="4294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DF84A-18F3-4C94-8255-444C62F28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7127C-64EE-417B-88EE-5F882887D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25EDB-4AC3-4149-8461-4B6FECF4C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AFE13-3A26-4DA3-93E8-FCDC41D2B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8333F-5154-4584-A6DA-75831C561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6FC9C-9722-4E50-9D5F-27B101958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Topstripe-full-PPT-150dpi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6048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31975"/>
            <a:ext cx="8229600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5E6A1E5-CCF2-42E1-8D4F-A62D9310D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0559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05594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05594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05594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05594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105594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105594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105594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105594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10124"/>
        </a:buClr>
        <a:buSzPct val="125000"/>
        <a:buChar char="•"/>
        <a:defRPr sz="2800">
          <a:solidFill>
            <a:srgbClr val="1055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055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3863" y="1002809"/>
            <a:ext cx="7737475" cy="982662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I-35W and 46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Street </a:t>
            </a:r>
            <a:br>
              <a:rPr lang="en-US" sz="4000" dirty="0" smtClean="0"/>
            </a:br>
            <a:r>
              <a:rPr lang="en-US" sz="4000" dirty="0" smtClean="0"/>
              <a:t>Final Service Restructuring Plan 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7070756" y="5975287"/>
            <a:ext cx="1774480" cy="688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97058"/>
            <a:ext cx="7161291" cy="461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/>
        </p:nvSpPr>
        <p:spPr bwMode="auto">
          <a:xfrm>
            <a:off x="334963" y="954088"/>
            <a:ext cx="847725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105594"/>
                </a:solidFill>
                <a:latin typeface="Calibri" pitchFamily="34" charset="0"/>
              </a:rPr>
              <a:t>I-35W </a:t>
            </a:r>
            <a:r>
              <a:rPr lang="en-US" sz="3200" b="1" dirty="0">
                <a:solidFill>
                  <a:srgbClr val="105594"/>
                </a:solidFill>
                <a:latin typeface="Calibri" pitchFamily="34" charset="0"/>
              </a:rPr>
              <a:t>and 46th St. </a:t>
            </a:r>
            <a:r>
              <a:rPr lang="en-US" sz="3200" b="1" dirty="0" smtClean="0">
                <a:solidFill>
                  <a:srgbClr val="105594"/>
                </a:solidFill>
                <a:latin typeface="Calibri" pitchFamily="34" charset="0"/>
              </a:rPr>
              <a:t>Station Plan</a:t>
            </a:r>
            <a:endParaRPr lang="en-US" sz="3200" b="1" dirty="0">
              <a:solidFill>
                <a:srgbClr val="105594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3200" b="1" dirty="0">
              <a:solidFill>
                <a:srgbClr val="105594"/>
              </a:solidFill>
              <a:latin typeface="Calibri" pitchFamily="34" charset="0"/>
            </a:endParaRPr>
          </a:p>
          <a:p>
            <a:pPr>
              <a:buClr>
                <a:srgbClr val="D10124"/>
              </a:buClr>
              <a:buSzPct val="125000"/>
              <a:buFont typeface="Arial" pitchFamily="34" charset="0"/>
              <a:buChar char="•"/>
            </a:pPr>
            <a:r>
              <a:rPr lang="en-US" sz="2400" dirty="0">
                <a:solidFill>
                  <a:srgbClr val="105594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105594"/>
                </a:solidFill>
                <a:latin typeface="Calibri" pitchFamily="34" charset="0"/>
              </a:rPr>
              <a:t>Station a </a:t>
            </a:r>
            <a:r>
              <a:rPr lang="en-US" sz="2400" b="1" dirty="0">
                <a:solidFill>
                  <a:srgbClr val="105594"/>
                </a:solidFill>
                <a:latin typeface="Calibri" pitchFamily="34" charset="0"/>
              </a:rPr>
              <a:t>key </a:t>
            </a:r>
            <a:r>
              <a:rPr lang="en-US" sz="2400" b="1" dirty="0" smtClean="0">
                <a:solidFill>
                  <a:srgbClr val="105594"/>
                </a:solidFill>
                <a:latin typeface="Calibri" pitchFamily="34" charset="0"/>
              </a:rPr>
              <a:t>element of I-35W </a:t>
            </a:r>
            <a:r>
              <a:rPr lang="en-US" sz="2400" b="1" dirty="0">
                <a:solidFill>
                  <a:srgbClr val="105594"/>
                </a:solidFill>
                <a:latin typeface="Calibri" pitchFamily="34" charset="0"/>
              </a:rPr>
              <a:t>Bus Rapid Transit (BRT</a:t>
            </a:r>
            <a:r>
              <a:rPr lang="en-US" sz="2400" b="1" dirty="0" smtClean="0">
                <a:solidFill>
                  <a:srgbClr val="105594"/>
                </a:solidFill>
                <a:latin typeface="Calibri" pitchFamily="34" charset="0"/>
              </a:rPr>
              <a:t>).</a:t>
            </a:r>
            <a:endParaRPr lang="en-US" sz="2400" b="1" dirty="0">
              <a:solidFill>
                <a:srgbClr val="105594"/>
              </a:solidFill>
              <a:latin typeface="Calibri" pitchFamily="34" charset="0"/>
            </a:endParaRPr>
          </a:p>
          <a:p>
            <a:pPr>
              <a:buClr>
                <a:srgbClr val="D10124"/>
              </a:buClr>
              <a:buSzPct val="125000"/>
            </a:pPr>
            <a:endParaRPr lang="en-US" sz="2400" b="1" dirty="0">
              <a:solidFill>
                <a:srgbClr val="105594"/>
              </a:solidFill>
              <a:latin typeface="Calibri" pitchFamily="34" charset="0"/>
            </a:endParaRPr>
          </a:p>
          <a:p>
            <a:pPr>
              <a:buClr>
                <a:srgbClr val="D10124"/>
              </a:buClr>
              <a:buSzPct val="125000"/>
              <a:buFont typeface="Arial" pitchFamily="34" charset="0"/>
              <a:buChar char="•"/>
            </a:pPr>
            <a:r>
              <a:rPr lang="en-US" sz="2400" b="1" dirty="0">
                <a:solidFill>
                  <a:srgbClr val="105594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105594"/>
                </a:solidFill>
                <a:latin typeface="Calibri" pitchFamily="34" charset="0"/>
              </a:rPr>
              <a:t>Facilitates reliable, comfortable and convenient </a:t>
            </a:r>
            <a:br>
              <a:rPr lang="en-US" sz="2400" b="1" dirty="0" smtClean="0">
                <a:solidFill>
                  <a:srgbClr val="105594"/>
                </a:solidFill>
                <a:latin typeface="Calibri" pitchFamily="34" charset="0"/>
              </a:rPr>
            </a:br>
            <a:r>
              <a:rPr lang="en-US" sz="2400" b="1" dirty="0" smtClean="0">
                <a:solidFill>
                  <a:srgbClr val="105594"/>
                </a:solidFill>
                <a:latin typeface="Calibri" pitchFamily="34" charset="0"/>
              </a:rPr>
              <a:t>   transfers between I-35W and cross-town bus lines.</a:t>
            </a:r>
            <a:r>
              <a:rPr lang="en-US" sz="2400" dirty="0" smtClean="0">
                <a:solidFill>
                  <a:srgbClr val="105594"/>
                </a:solidFill>
                <a:latin typeface="Calibri" pitchFamily="34" charset="0"/>
              </a:rPr>
              <a:t/>
            </a:r>
            <a:br>
              <a:rPr lang="en-US" sz="2400" dirty="0" smtClean="0">
                <a:solidFill>
                  <a:srgbClr val="105594"/>
                </a:solidFill>
                <a:latin typeface="Calibri" pitchFamily="34" charset="0"/>
              </a:rPr>
            </a:br>
            <a:endParaRPr lang="en-US" sz="2400" dirty="0" smtClean="0">
              <a:solidFill>
                <a:srgbClr val="105594"/>
              </a:solidFill>
              <a:latin typeface="Calibri" pitchFamily="34" charset="0"/>
            </a:endParaRPr>
          </a:p>
          <a:p>
            <a:pPr>
              <a:buClr>
                <a:srgbClr val="D10124"/>
              </a:buClr>
              <a:buSzPct val="125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105594"/>
                </a:solidFill>
                <a:latin typeface="Calibri" pitchFamily="34" charset="0"/>
              </a:rPr>
              <a:t>Provides </a:t>
            </a:r>
            <a:r>
              <a:rPr lang="en-US" sz="2400" b="1" dirty="0">
                <a:solidFill>
                  <a:srgbClr val="105594"/>
                </a:solidFill>
                <a:latin typeface="Calibri" pitchFamily="34" charset="0"/>
              </a:rPr>
              <a:t>access </a:t>
            </a:r>
            <a:r>
              <a:rPr lang="en-US" sz="2400" b="1" dirty="0" smtClean="0">
                <a:solidFill>
                  <a:srgbClr val="105594"/>
                </a:solidFill>
                <a:latin typeface="Calibri" pitchFamily="34" charset="0"/>
              </a:rPr>
              <a:t>to</a:t>
            </a:r>
            <a:r>
              <a:rPr lang="en-US" sz="2400" b="1" dirty="0">
                <a:solidFill>
                  <a:srgbClr val="105594"/>
                </a:solidFill>
                <a:latin typeface="Calibri" pitchFamily="34" charset="0"/>
              </a:rPr>
              <a:t>: </a:t>
            </a:r>
            <a:endParaRPr lang="en-US" sz="2400" b="1" dirty="0" smtClean="0">
              <a:solidFill>
                <a:srgbClr val="105594"/>
              </a:solidFill>
              <a:latin typeface="Calibri" pitchFamily="34" charset="0"/>
            </a:endParaRPr>
          </a:p>
          <a:p>
            <a:pPr lvl="1">
              <a:buClr>
                <a:srgbClr val="D10124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105594"/>
                </a:solidFill>
                <a:latin typeface="Calibri" pitchFamily="34" charset="0"/>
              </a:rPr>
              <a:t> South </a:t>
            </a:r>
            <a:r>
              <a:rPr lang="en-US" sz="2400" dirty="0">
                <a:solidFill>
                  <a:srgbClr val="105594"/>
                </a:solidFill>
                <a:latin typeface="Calibri" pitchFamily="34" charset="0"/>
              </a:rPr>
              <a:t>suburban locations (reverse-commute) </a:t>
            </a:r>
            <a:endParaRPr lang="en-US" sz="2400" dirty="0" smtClean="0">
              <a:solidFill>
                <a:srgbClr val="105594"/>
              </a:solidFill>
              <a:latin typeface="Calibri" pitchFamily="34" charset="0"/>
            </a:endParaRPr>
          </a:p>
          <a:p>
            <a:pPr lvl="1">
              <a:buClr>
                <a:srgbClr val="D10124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105594"/>
                </a:solidFill>
                <a:latin typeface="Calibri" pitchFamily="34" charset="0"/>
              </a:rPr>
              <a:t>  Downtown Minneapolis, connecting service</a:t>
            </a:r>
          </a:p>
          <a:p>
            <a:pPr lvl="1">
              <a:buClr>
                <a:srgbClr val="D10124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105594"/>
                </a:solidFill>
                <a:latin typeface="Calibri" pitchFamily="34" charset="0"/>
              </a:rPr>
              <a:t>  The </a:t>
            </a:r>
            <a:r>
              <a:rPr lang="en-US" sz="2400" dirty="0">
                <a:solidFill>
                  <a:srgbClr val="105594"/>
                </a:solidFill>
                <a:latin typeface="Calibri" pitchFamily="34" charset="0"/>
              </a:rPr>
              <a:t>University of </a:t>
            </a:r>
            <a:r>
              <a:rPr lang="en-US" sz="2400" dirty="0" smtClean="0">
                <a:solidFill>
                  <a:srgbClr val="105594"/>
                </a:solidFill>
                <a:latin typeface="Calibri" pitchFamily="34" charset="0"/>
              </a:rPr>
              <a:t>Minnesota</a:t>
            </a:r>
          </a:p>
          <a:p>
            <a:pPr lvl="1">
              <a:buClr>
                <a:srgbClr val="D10124"/>
              </a:buClr>
            </a:pPr>
            <a:r>
              <a:rPr lang="en-US" sz="2400" dirty="0" smtClean="0">
                <a:solidFill>
                  <a:srgbClr val="105594"/>
                </a:solidFill>
                <a:latin typeface="Calibri" pitchFamily="34" charset="0"/>
              </a:rPr>
              <a:t> </a:t>
            </a:r>
            <a:endParaRPr lang="en-US" sz="2400" dirty="0">
              <a:solidFill>
                <a:srgbClr val="105594"/>
              </a:solidFill>
              <a:latin typeface="Calibri" pitchFamily="34" charset="0"/>
            </a:endParaRPr>
          </a:p>
          <a:p>
            <a:pPr>
              <a:buClr>
                <a:srgbClr val="D10124"/>
              </a:buClr>
              <a:buSzPct val="125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105594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105594"/>
                </a:solidFill>
                <a:latin typeface="Calibri" pitchFamily="34" charset="0"/>
              </a:rPr>
              <a:t>Implemented within existing operating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609901"/>
            <a:ext cx="8499475" cy="65722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Planning for future Bus Rapid Transit (BRT) </a:t>
            </a:r>
          </a:p>
        </p:txBody>
      </p:sp>
      <p:pic>
        <p:nvPicPr>
          <p:cNvPr id="4099" name="Picture 4" descr="brt map simpl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25" y="1150938"/>
            <a:ext cx="4410075" cy="570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2566" name="Rectangle 6"/>
          <p:cNvSpPr>
            <a:spLocks noChangeArrowheads="1"/>
          </p:cNvSpPr>
          <p:nvPr/>
        </p:nvSpPr>
        <p:spPr bwMode="auto">
          <a:xfrm>
            <a:off x="1905000" y="2495550"/>
            <a:ext cx="1209675" cy="285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409039" y="1636713"/>
            <a:ext cx="4734962" cy="4795837"/>
          </a:xfrm>
          <a:noFill/>
        </p:spPr>
        <p:txBody>
          <a:bodyPr/>
          <a:lstStyle/>
          <a:p>
            <a:pPr eaLnBrk="1" hangingPunct="1"/>
            <a:r>
              <a:rPr lang="en-US" sz="2400" b="1" dirty="0" smtClean="0"/>
              <a:t>Higher Frequencies</a:t>
            </a:r>
          </a:p>
          <a:p>
            <a:pPr lvl="1" eaLnBrk="1" hangingPunct="1">
              <a:buClr>
                <a:srgbClr val="D10124"/>
              </a:buClr>
            </a:pPr>
            <a:r>
              <a:rPr lang="en-US" dirty="0" smtClean="0"/>
              <a:t>Station-Station</a:t>
            </a:r>
          </a:p>
          <a:p>
            <a:pPr lvl="1" eaLnBrk="1" hangingPunct="1">
              <a:buClr>
                <a:srgbClr val="D10124"/>
              </a:buClr>
            </a:pPr>
            <a:r>
              <a:rPr lang="en-US" dirty="0" smtClean="0"/>
              <a:t>Express</a:t>
            </a:r>
          </a:p>
          <a:p>
            <a:pPr eaLnBrk="1" hangingPunct="1"/>
            <a:r>
              <a:rPr lang="en-US" sz="2400" b="1" dirty="0" smtClean="0"/>
              <a:t>More destinations</a:t>
            </a:r>
          </a:p>
          <a:p>
            <a:pPr lvl="1" eaLnBrk="1" hangingPunct="1">
              <a:buClr>
                <a:srgbClr val="D10124"/>
              </a:buClr>
            </a:pPr>
            <a:r>
              <a:rPr lang="en-US" dirty="0" smtClean="0"/>
              <a:t>Local connections</a:t>
            </a:r>
          </a:p>
          <a:p>
            <a:pPr eaLnBrk="1" hangingPunct="1"/>
            <a:r>
              <a:rPr lang="en-US" sz="2400" b="1" dirty="0" smtClean="0"/>
              <a:t>Flexible and efficient </a:t>
            </a:r>
          </a:p>
          <a:p>
            <a:pPr eaLnBrk="1" hangingPunct="1"/>
            <a:r>
              <a:rPr lang="en-US" sz="2400" b="1" dirty="0" smtClean="0"/>
              <a:t>35W BRT introduction 2012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sz="3600" dirty="0" smtClean="0"/>
          </a:p>
          <a:p>
            <a:pPr eaLnBrk="1" hangingPunct="1"/>
            <a:endParaRPr lang="en-US" sz="3600" dirty="0" smtClean="0"/>
          </a:p>
          <a:p>
            <a:pPr eaLnBrk="1" hangingPunct="1"/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/>
        </p:nvSpPr>
        <p:spPr bwMode="auto">
          <a:xfrm>
            <a:off x="353070" y="827339"/>
            <a:ext cx="847725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105594"/>
                </a:solidFill>
                <a:latin typeface="Calibri" pitchFamily="34" charset="0"/>
              </a:rPr>
              <a:t>Public Input:  May-July, 2010</a:t>
            </a:r>
            <a:endParaRPr lang="en-US" sz="3200" b="1" dirty="0">
              <a:solidFill>
                <a:srgbClr val="105594"/>
              </a:solidFill>
              <a:latin typeface="Calibri" pitchFamily="34" charset="0"/>
            </a:endParaRPr>
          </a:p>
          <a:p>
            <a:endParaRPr lang="en-US" sz="2400" dirty="0" smtClean="0">
              <a:solidFill>
                <a:srgbClr val="105594"/>
              </a:solidFill>
              <a:latin typeface="Calibri" pitchFamily="34" charset="0"/>
            </a:endParaRPr>
          </a:p>
          <a:p>
            <a:pPr>
              <a:buClr>
                <a:srgbClr val="D10124"/>
              </a:buClr>
              <a:buSzPct val="125000"/>
              <a:buFontTx/>
              <a:buChar char="•"/>
            </a:pPr>
            <a:r>
              <a:rPr lang="en-US" sz="2400" dirty="0" smtClean="0">
                <a:solidFill>
                  <a:srgbClr val="105594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105594"/>
                </a:solidFill>
                <a:latin typeface="Calibri" pitchFamily="34" charset="0"/>
              </a:rPr>
              <a:t>Concept Plan &amp; Public Input Distribution</a:t>
            </a:r>
          </a:p>
          <a:p>
            <a:pPr lvl="1">
              <a:buClr>
                <a:srgbClr val="D10124"/>
              </a:buClr>
              <a:buFontTx/>
              <a:buChar char="•"/>
            </a:pPr>
            <a:r>
              <a:rPr lang="en-US" sz="2400" dirty="0" smtClean="0">
                <a:solidFill>
                  <a:srgbClr val="105594"/>
                </a:solidFill>
                <a:latin typeface="Calibri" pitchFamily="34" charset="0"/>
              </a:rPr>
              <a:t> Press release</a:t>
            </a:r>
          </a:p>
          <a:p>
            <a:pPr lvl="1">
              <a:buClr>
                <a:srgbClr val="D10124"/>
              </a:buClr>
              <a:buFontTx/>
              <a:buChar char="•"/>
            </a:pPr>
            <a:r>
              <a:rPr lang="en-US" sz="2400" dirty="0" smtClean="0">
                <a:solidFill>
                  <a:srgbClr val="105594"/>
                </a:solidFill>
                <a:latin typeface="Calibri" pitchFamily="34" charset="0"/>
              </a:rPr>
              <a:t> Website</a:t>
            </a:r>
          </a:p>
          <a:p>
            <a:pPr lvl="1">
              <a:buClr>
                <a:srgbClr val="D10124"/>
              </a:buClr>
              <a:buFontTx/>
              <a:buChar char="•"/>
            </a:pPr>
            <a:r>
              <a:rPr lang="en-US" sz="2400" dirty="0" smtClean="0">
                <a:solidFill>
                  <a:srgbClr val="105594"/>
                </a:solidFill>
                <a:latin typeface="Calibri" pitchFamily="34" charset="0"/>
              </a:rPr>
              <a:t> Email to neighborhoods</a:t>
            </a:r>
          </a:p>
          <a:p>
            <a:pPr lvl="1">
              <a:buClr>
                <a:srgbClr val="D10124"/>
              </a:buClr>
              <a:buFontTx/>
              <a:buChar char="•"/>
            </a:pPr>
            <a:r>
              <a:rPr lang="en-US" sz="2400" dirty="0" smtClean="0">
                <a:solidFill>
                  <a:srgbClr val="105594"/>
                </a:solidFill>
                <a:latin typeface="Calibri" pitchFamily="34" charset="0"/>
              </a:rPr>
              <a:t> Brochures and announcements on buses</a:t>
            </a:r>
          </a:p>
          <a:p>
            <a:pPr lvl="1">
              <a:buClr>
                <a:srgbClr val="D10124"/>
              </a:buClr>
              <a:buFontTx/>
              <a:buChar char="•"/>
            </a:pPr>
            <a:r>
              <a:rPr lang="en-US" sz="2400" dirty="0" smtClean="0">
                <a:solidFill>
                  <a:srgbClr val="105594"/>
                </a:solidFill>
                <a:latin typeface="Calibri" pitchFamily="34" charset="0"/>
              </a:rPr>
              <a:t> Bus stop postings</a:t>
            </a:r>
            <a:br>
              <a:rPr lang="en-US" sz="2400" dirty="0" smtClean="0">
                <a:solidFill>
                  <a:srgbClr val="105594"/>
                </a:solidFill>
                <a:latin typeface="Calibri" pitchFamily="34" charset="0"/>
              </a:rPr>
            </a:br>
            <a:endParaRPr lang="en-US" sz="2400" dirty="0" smtClean="0">
              <a:solidFill>
                <a:srgbClr val="105594"/>
              </a:solidFill>
              <a:latin typeface="Calibri" pitchFamily="34" charset="0"/>
            </a:endParaRPr>
          </a:p>
          <a:p>
            <a:pPr>
              <a:buClr>
                <a:srgbClr val="D10124"/>
              </a:buClr>
              <a:buSzPct val="125000"/>
              <a:buFontTx/>
              <a:buChar char="•"/>
            </a:pPr>
            <a:r>
              <a:rPr lang="en-US" sz="2400" b="1" dirty="0" smtClean="0">
                <a:solidFill>
                  <a:srgbClr val="105594"/>
                </a:solidFill>
                <a:latin typeface="Calibri" pitchFamily="34" charset="0"/>
              </a:rPr>
              <a:t> Public Hearing</a:t>
            </a:r>
          </a:p>
          <a:p>
            <a:pPr lvl="1">
              <a:buClr>
                <a:srgbClr val="D10124"/>
              </a:buClr>
              <a:buFontTx/>
              <a:buChar char="•"/>
            </a:pPr>
            <a:r>
              <a:rPr lang="en-US" sz="2400" dirty="0" smtClean="0">
                <a:solidFill>
                  <a:srgbClr val="105594"/>
                </a:solidFill>
                <a:latin typeface="Calibri" pitchFamily="34" charset="0"/>
              </a:rPr>
              <a:t>Three Metro Transit meetings, 43 attendees</a:t>
            </a:r>
          </a:p>
          <a:p>
            <a:pPr lvl="1">
              <a:buClr>
                <a:srgbClr val="D10124"/>
              </a:buClr>
              <a:buFontTx/>
              <a:buChar char="•"/>
            </a:pPr>
            <a:r>
              <a:rPr lang="en-US" sz="2400" dirty="0" smtClean="0">
                <a:solidFill>
                  <a:srgbClr val="105594"/>
                </a:solidFill>
                <a:latin typeface="Calibri" pitchFamily="34" charset="0"/>
              </a:rPr>
              <a:t> Numerous neighborhood organizations</a:t>
            </a:r>
          </a:p>
          <a:p>
            <a:pPr lvl="1">
              <a:buClr>
                <a:srgbClr val="D10124"/>
              </a:buClr>
              <a:buFontTx/>
              <a:buChar char="•"/>
            </a:pPr>
            <a:r>
              <a:rPr lang="en-US" sz="2400" dirty="0" smtClean="0">
                <a:solidFill>
                  <a:srgbClr val="105594"/>
                </a:solidFill>
                <a:latin typeface="Calibri" pitchFamily="34" charset="0"/>
              </a:rPr>
              <a:t>131 Public comments</a:t>
            </a:r>
          </a:p>
          <a:p>
            <a:pPr>
              <a:buClr>
                <a:srgbClr val="D10124"/>
              </a:buClr>
            </a:pPr>
            <a:endParaRPr lang="en-US" sz="2400" dirty="0" smtClean="0">
              <a:solidFill>
                <a:srgbClr val="105594"/>
              </a:solidFill>
              <a:latin typeface="Calibri" pitchFamily="34" charset="0"/>
            </a:endParaRPr>
          </a:p>
          <a:p>
            <a:pPr>
              <a:buClr>
                <a:srgbClr val="D10124"/>
              </a:buClr>
              <a:buSzPct val="125000"/>
              <a:buFontTx/>
              <a:buChar char="•"/>
            </a:pPr>
            <a:r>
              <a:rPr lang="en-US" sz="2400" b="1" dirty="0" smtClean="0">
                <a:solidFill>
                  <a:srgbClr val="105594"/>
                </a:solidFill>
                <a:latin typeface="Calibri" pitchFamily="34" charset="0"/>
              </a:rPr>
              <a:t>Plan Modifications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69863" y="633413"/>
            <a:ext cx="8485187" cy="1143000"/>
          </a:xfrm>
        </p:spPr>
        <p:txBody>
          <a:bodyPr/>
          <a:lstStyle/>
          <a:p>
            <a:r>
              <a:rPr lang="en-US" sz="3200" dirty="0" smtClean="0"/>
              <a:t>Final Plan Core Objectives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22548" y="1669012"/>
            <a:ext cx="4685122" cy="4294188"/>
          </a:xfrm>
        </p:spPr>
        <p:txBody>
          <a:bodyPr/>
          <a:lstStyle/>
          <a:p>
            <a:pPr marL="342900" lvl="1" indent="-342900">
              <a:buClr>
                <a:srgbClr val="D10124"/>
              </a:buClr>
              <a:buSzPct val="125000"/>
            </a:pPr>
            <a:r>
              <a:rPr lang="en-US" sz="2100" b="1" dirty="0" smtClean="0"/>
              <a:t>Frequent Route 535 service on I-35W</a:t>
            </a:r>
          </a:p>
          <a:p>
            <a:pPr marL="742950" lvl="2" indent="-342900">
              <a:buClr>
                <a:srgbClr val="D10124"/>
              </a:buClr>
              <a:buSzPct val="100000"/>
            </a:pPr>
            <a:r>
              <a:rPr lang="en-US" dirty="0" smtClean="0">
                <a:solidFill>
                  <a:srgbClr val="105594"/>
                </a:solidFill>
              </a:rPr>
              <a:t>Station to Station</a:t>
            </a:r>
          </a:p>
          <a:p>
            <a:pPr marL="742950" lvl="2" indent="-342900">
              <a:buClr>
                <a:srgbClr val="D10124"/>
              </a:buClr>
              <a:buSzPct val="100000"/>
            </a:pPr>
            <a:r>
              <a:rPr lang="en-US" dirty="0" smtClean="0">
                <a:solidFill>
                  <a:srgbClr val="105594"/>
                </a:solidFill>
              </a:rPr>
              <a:t>Improved rush hour service</a:t>
            </a:r>
          </a:p>
          <a:p>
            <a:pPr marL="742950" lvl="2" indent="-342900">
              <a:buClr>
                <a:srgbClr val="D10124"/>
              </a:buClr>
              <a:buSzPct val="100000"/>
            </a:pPr>
            <a:r>
              <a:rPr lang="en-US" dirty="0" smtClean="0">
                <a:solidFill>
                  <a:srgbClr val="105594"/>
                </a:solidFill>
              </a:rPr>
              <a:t>Uses new MNPASS HOT Lanes</a:t>
            </a:r>
          </a:p>
          <a:p>
            <a:pPr marL="342900" lvl="1" indent="-342900">
              <a:buClr>
                <a:srgbClr val="D10124"/>
              </a:buClr>
              <a:buSzPct val="125000"/>
            </a:pPr>
            <a:r>
              <a:rPr lang="en-US" sz="2100" b="1" dirty="0" smtClean="0"/>
              <a:t>All day cross town service</a:t>
            </a:r>
          </a:p>
          <a:p>
            <a:pPr marL="742950" lvl="2" indent="-342900">
              <a:buClr>
                <a:srgbClr val="D10124"/>
              </a:buClr>
              <a:buSzPct val="100000"/>
            </a:pPr>
            <a:r>
              <a:rPr lang="en-US" dirty="0" smtClean="0">
                <a:solidFill>
                  <a:srgbClr val="105594"/>
                </a:solidFill>
              </a:rPr>
              <a:t>Route 46 rush hour service improved</a:t>
            </a:r>
          </a:p>
          <a:p>
            <a:pPr marL="342900" lvl="1" indent="-342900">
              <a:buClr>
                <a:srgbClr val="D10124"/>
              </a:buClr>
              <a:buSzPct val="125000"/>
            </a:pPr>
            <a:r>
              <a:rPr lang="en-US" sz="2100" b="1" dirty="0" smtClean="0"/>
              <a:t>I-35W &amp; 46</a:t>
            </a:r>
            <a:r>
              <a:rPr lang="en-US" sz="2100" b="1" baseline="30000" dirty="0" smtClean="0"/>
              <a:t>th</a:t>
            </a:r>
            <a:r>
              <a:rPr lang="en-US" sz="2100" b="1" dirty="0" smtClean="0"/>
              <a:t> Street Connection</a:t>
            </a:r>
          </a:p>
          <a:p>
            <a:pPr marL="742950" lvl="2" indent="-342900">
              <a:buClr>
                <a:srgbClr val="D10124"/>
              </a:buClr>
              <a:buSzPct val="100000"/>
            </a:pPr>
            <a:r>
              <a:rPr lang="en-US" dirty="0" smtClean="0">
                <a:solidFill>
                  <a:srgbClr val="105594"/>
                </a:solidFill>
              </a:rPr>
              <a:t>All day access on weekdays</a:t>
            </a:r>
          </a:p>
          <a:p>
            <a:pPr marL="742950" lvl="2" indent="-342900">
              <a:buClr>
                <a:srgbClr val="D10124"/>
              </a:buClr>
              <a:buSzPct val="100000"/>
            </a:pPr>
            <a:r>
              <a:rPr lang="en-US" dirty="0" smtClean="0">
                <a:solidFill>
                  <a:srgbClr val="105594"/>
                </a:solidFill>
              </a:rPr>
              <a:t>Direct Connection to U of </a:t>
            </a:r>
            <a:r>
              <a:rPr lang="en-US" dirty="0" smtClean="0">
                <a:solidFill>
                  <a:srgbClr val="105594"/>
                </a:solidFill>
              </a:rPr>
              <a:t>M</a:t>
            </a:r>
          </a:p>
          <a:p>
            <a:pPr marL="742950" lvl="2" indent="-342900">
              <a:buClr>
                <a:srgbClr val="D10124"/>
              </a:buClr>
              <a:buSzPct val="125000"/>
              <a:buNone/>
            </a:pPr>
            <a:endParaRPr lang="en-US" sz="2000" b="1" dirty="0" smtClean="0"/>
          </a:p>
          <a:p>
            <a:pPr marL="342900" lvl="1" indent="-342900">
              <a:buClr>
                <a:srgbClr val="D10124"/>
              </a:buClr>
              <a:buSzPct val="125000"/>
            </a:pPr>
            <a:r>
              <a:rPr lang="en-US" sz="2100" b="1" dirty="0" smtClean="0"/>
              <a:t>Preview of BRT Service Plan Concepts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400" b="1" dirty="0" smtClean="0"/>
          </a:p>
          <a:p>
            <a:pPr>
              <a:buFontTx/>
              <a:buNone/>
            </a:pPr>
            <a:r>
              <a:rPr lang="en-US" sz="2400" b="1" dirty="0" smtClean="0"/>
              <a:t> </a:t>
            </a:r>
          </a:p>
        </p:txBody>
      </p:sp>
      <p:pic>
        <p:nvPicPr>
          <p:cNvPr id="1026" name="Picture 2" descr="H:\ServDev\PROJECTS\Corridor &amp; Area Studies\I-35W-South\GIS and Graphics\jpg\35W_BRT-Dec2010 Base.jpg"/>
          <p:cNvPicPr>
            <a:picLocks noChangeAspect="1" noChangeArrowheads="1"/>
          </p:cNvPicPr>
          <p:nvPr/>
        </p:nvPicPr>
        <p:blipFill>
          <a:blip r:embed="rId3" cstate="print"/>
          <a:srcRect l="5720" r="23469" b="26300"/>
          <a:stretch>
            <a:fillRect/>
          </a:stretch>
        </p:blipFill>
        <p:spPr bwMode="auto">
          <a:xfrm>
            <a:off x="4695264" y="707010"/>
            <a:ext cx="4297908" cy="6004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69863" y="633413"/>
            <a:ext cx="8485187" cy="1143000"/>
          </a:xfrm>
        </p:spPr>
        <p:txBody>
          <a:bodyPr/>
          <a:lstStyle/>
          <a:p>
            <a:r>
              <a:rPr lang="en-US" sz="3200" dirty="0" smtClean="0"/>
              <a:t>Final Plan Changes based on public input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48147" y="1669012"/>
            <a:ext cx="8431902" cy="4294188"/>
          </a:xfrm>
        </p:spPr>
        <p:txBody>
          <a:bodyPr/>
          <a:lstStyle/>
          <a:p>
            <a:r>
              <a:rPr lang="en-US" sz="2400" b="1" dirty="0" smtClean="0"/>
              <a:t>Route 135</a:t>
            </a:r>
          </a:p>
          <a:p>
            <a:pPr lvl="1">
              <a:buClr>
                <a:srgbClr val="D10124"/>
              </a:buClr>
            </a:pPr>
            <a:r>
              <a:rPr lang="en-US" sz="2000" dirty="0" smtClean="0"/>
              <a:t>No extension to 50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St., keep terminal at 48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&amp; Grand Ave. Reduce AM service by one trip and re-time to serve downtown work starts better.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400" b="1" dirty="0" smtClean="0"/>
          </a:p>
          <a:p>
            <a:r>
              <a:rPr lang="en-US" sz="2400" b="1" dirty="0" smtClean="0"/>
              <a:t>Route 146</a:t>
            </a:r>
          </a:p>
          <a:p>
            <a:pPr lvl="1">
              <a:buClr>
                <a:srgbClr val="D10124"/>
              </a:buClr>
            </a:pPr>
            <a:r>
              <a:rPr lang="en-US" sz="2000" dirty="0" smtClean="0"/>
              <a:t>Maintain service at slightly reduced level.  Extend three AM and PM trips via Vernon Ave. to Lincoln Dr.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400" b="1" dirty="0" smtClean="0"/>
          </a:p>
          <a:p>
            <a:r>
              <a:rPr lang="en-US" sz="2400" b="1" dirty="0" smtClean="0"/>
              <a:t>Route 579</a:t>
            </a:r>
          </a:p>
          <a:p>
            <a:pPr lvl="1">
              <a:buClr>
                <a:srgbClr val="D10124"/>
              </a:buClr>
            </a:pPr>
            <a:r>
              <a:rPr lang="en-US" sz="2000" dirty="0" smtClean="0"/>
              <a:t>Improve service during U of M breaks, replaces Route 152 with connections at station.</a:t>
            </a:r>
          </a:p>
          <a:p>
            <a:pPr>
              <a:buFontTx/>
              <a:buNone/>
            </a:pPr>
            <a:endParaRPr lang="en-US" sz="2400" b="1" dirty="0" smtClean="0"/>
          </a:p>
          <a:p>
            <a:pPr>
              <a:buFontTx/>
              <a:buNone/>
            </a:pPr>
            <a:r>
              <a:rPr lang="en-US" sz="2400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646113"/>
            <a:ext cx="8499475" cy="657225"/>
          </a:xfrm>
        </p:spPr>
        <p:txBody>
          <a:bodyPr/>
          <a:lstStyle/>
          <a:p>
            <a:r>
              <a:rPr lang="en-US" sz="3200" dirty="0"/>
              <a:t>Next Steps </a:t>
            </a:r>
          </a:p>
        </p:txBody>
      </p:sp>
      <p:sp>
        <p:nvSpPr>
          <p:cNvPr id="397315" name="Rectangle 3"/>
          <p:cNvSpPr>
            <a:spLocks noChangeArrowheads="1"/>
          </p:cNvSpPr>
          <p:nvPr/>
        </p:nvSpPr>
        <p:spPr bwMode="auto">
          <a:xfrm>
            <a:off x="-76200" y="-2841625"/>
            <a:ext cx="3352800" cy="1371600"/>
          </a:xfrm>
          <a:prstGeom prst="rect">
            <a:avLst/>
          </a:prstGeom>
          <a:noFill/>
          <a:ln w="476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316" name="Rectangle 4"/>
          <p:cNvSpPr>
            <a:spLocks noChangeArrowheads="1"/>
          </p:cNvSpPr>
          <p:nvPr/>
        </p:nvSpPr>
        <p:spPr bwMode="auto">
          <a:xfrm>
            <a:off x="76200" y="-2868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973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38125" y="1593850"/>
            <a:ext cx="8371721" cy="5114768"/>
          </a:xfrm>
          <a:noFill/>
          <a:ln/>
        </p:spPr>
        <p:txBody>
          <a:bodyPr/>
          <a:lstStyle/>
          <a:p>
            <a:r>
              <a:rPr lang="en-US" sz="2400" b="1" dirty="0" smtClean="0"/>
              <a:t>August - </a:t>
            </a:r>
            <a:r>
              <a:rPr lang="en-US" sz="2400" b="1" dirty="0"/>
              <a:t>Final Plan approval</a:t>
            </a:r>
          </a:p>
          <a:p>
            <a:pPr>
              <a:buFontTx/>
              <a:buNone/>
            </a:pPr>
            <a:endParaRPr lang="en-US" sz="2400" b="1" dirty="0"/>
          </a:p>
          <a:p>
            <a:r>
              <a:rPr lang="en-US" sz="2400" b="1" dirty="0" smtClean="0"/>
              <a:t>August/September – Schedule development </a:t>
            </a:r>
            <a:br>
              <a:rPr lang="en-US" sz="2400" b="1" dirty="0" smtClean="0"/>
            </a:br>
            <a:endParaRPr lang="en-US" sz="2400" b="1" dirty="0" smtClean="0"/>
          </a:p>
          <a:p>
            <a:r>
              <a:rPr lang="en-US" sz="2400" b="1" dirty="0" smtClean="0"/>
              <a:t>October-December – communication/coordination</a:t>
            </a:r>
            <a:br>
              <a:rPr lang="en-US" sz="2400" b="1" dirty="0" smtClean="0"/>
            </a:br>
            <a:endParaRPr lang="en-US" sz="2400" b="1" dirty="0" smtClean="0"/>
          </a:p>
          <a:p>
            <a:r>
              <a:rPr lang="en-US" sz="2400" b="1" dirty="0" smtClean="0"/>
              <a:t>December 4, 2010 Implementation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ServDev\PROJECTS\Corridor &amp; Area Studies\I-35W-South\Transit Concepts &amp; Plans\46ST BRT Plan-2010\plan-route descriptions\Route &amp; Service Descriptions_Dec-10_FINAL\RESTRUCTURING PLAN-FINAL_ full-MAP.jpg"/>
          <p:cNvPicPr>
            <a:picLocks noChangeAspect="1" noChangeArrowheads="1"/>
          </p:cNvPicPr>
          <p:nvPr/>
        </p:nvPicPr>
        <p:blipFill>
          <a:blip r:embed="rId2" cstate="print"/>
          <a:srcRect l="4736" t="24802" r="6728" b="34457"/>
          <a:stretch>
            <a:fillRect/>
          </a:stretch>
        </p:blipFill>
        <p:spPr bwMode="auto">
          <a:xfrm>
            <a:off x="-21711" y="600897"/>
            <a:ext cx="9165711" cy="538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5431</TotalTime>
  <Words>270</Words>
  <Application>Microsoft Office PowerPoint</Application>
  <PresentationFormat>On-screen Show (4:3)</PresentationFormat>
  <Paragraphs>73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   I-35W and 46th Street  Final Service Restructuring Plan    </vt:lpstr>
      <vt:lpstr>Slide 2</vt:lpstr>
      <vt:lpstr>Planning for future Bus Rapid Transit (BRT) </vt:lpstr>
      <vt:lpstr>Slide 4</vt:lpstr>
      <vt:lpstr>Final Plan Core Objectives</vt:lpstr>
      <vt:lpstr>Final Plan Changes based on public input</vt:lpstr>
      <vt:lpstr>Next Steps </vt:lpstr>
      <vt:lpstr>Slide 8</vt:lpstr>
    </vt:vector>
  </TitlesOfParts>
  <Company>Metropolitan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Aaronly</dc:creator>
  <cp:lastModifiedBy>Dillerjf</cp:lastModifiedBy>
  <cp:revision>302</cp:revision>
  <dcterms:created xsi:type="dcterms:W3CDTF">2008-03-25T16:28:52Z</dcterms:created>
  <dcterms:modified xsi:type="dcterms:W3CDTF">2010-08-09T18:43:19Z</dcterms:modified>
</cp:coreProperties>
</file>